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0" r:id="rId4"/>
    <p:sldId id="259" r:id="rId5"/>
    <p:sldId id="261"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26" y="20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2F68F8F-30E0-41A2-9C11-FF184F317DBB}" type="datetimeFigureOut">
              <a:rPr lang="es-ES" smtClean="0"/>
              <a:t>16/12/2015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406942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2F68F8F-30E0-41A2-9C11-FF184F317DBB}" type="datetimeFigureOut">
              <a:rPr lang="es-ES" smtClean="0"/>
              <a:t>16/12/2015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404779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2F68F8F-30E0-41A2-9C11-FF184F317DBB}" type="datetimeFigureOut">
              <a:rPr lang="es-ES" smtClean="0"/>
              <a:t>16/12/2015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328458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2F68F8F-30E0-41A2-9C11-FF184F317DBB}" type="datetimeFigureOut">
              <a:rPr lang="es-ES" smtClean="0"/>
              <a:t>16/12/2015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90155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2F68F8F-30E0-41A2-9C11-FF184F317DBB}" type="datetimeFigureOut">
              <a:rPr lang="es-ES" smtClean="0"/>
              <a:t>16/12/2015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109096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2F68F8F-30E0-41A2-9C11-FF184F317DBB}" type="datetimeFigureOut">
              <a:rPr lang="es-ES" smtClean="0"/>
              <a:t>16/12/2015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30841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2F68F8F-30E0-41A2-9C11-FF184F317DBB}" type="datetimeFigureOut">
              <a:rPr lang="es-ES" smtClean="0"/>
              <a:t>16/12/2015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85934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2F68F8F-30E0-41A2-9C11-FF184F317DBB}" type="datetimeFigureOut">
              <a:rPr lang="es-ES" smtClean="0"/>
              <a:t>16/12/2015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43012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F68F8F-30E0-41A2-9C11-FF184F317DBB}" type="datetimeFigureOut">
              <a:rPr lang="es-ES" smtClean="0"/>
              <a:t>16/12/2015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48054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2F68F8F-30E0-41A2-9C11-FF184F317DBB}" type="datetimeFigureOut">
              <a:rPr lang="es-ES" smtClean="0"/>
              <a:t>16/12/2015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76429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2F68F8F-30E0-41A2-9C11-FF184F317DBB}" type="datetimeFigureOut">
              <a:rPr lang="es-ES" smtClean="0"/>
              <a:t>16/12/2015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44DEEAE-7054-429E-966F-23C98BDE1589}" type="slidenum">
              <a:rPr lang="es-ES" smtClean="0"/>
              <a:t>‹Nº›</a:t>
            </a:fld>
            <a:endParaRPr lang="es-ES"/>
          </a:p>
        </p:txBody>
      </p:sp>
    </p:spTree>
    <p:extLst>
      <p:ext uri="{BB962C8B-B14F-4D97-AF65-F5344CB8AC3E}">
        <p14:creationId xmlns:p14="http://schemas.microsoft.com/office/powerpoint/2010/main" val="90354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68F8F-30E0-41A2-9C11-FF184F317DBB}" type="datetimeFigureOut">
              <a:rPr lang="es-ES" smtClean="0"/>
              <a:t>16/12/2015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DEEAE-7054-429E-966F-23C98BDE1589}" type="slidenum">
              <a:rPr lang="es-ES" smtClean="0"/>
              <a:t>‹Nº›</a:t>
            </a:fld>
            <a:endParaRPr lang="es-ES"/>
          </a:p>
        </p:txBody>
      </p:sp>
    </p:spTree>
    <p:extLst>
      <p:ext uri="{BB962C8B-B14F-4D97-AF65-F5344CB8AC3E}">
        <p14:creationId xmlns:p14="http://schemas.microsoft.com/office/powerpoint/2010/main" val="196737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19922"/>
            <a:ext cx="12192000" cy="2325376"/>
          </a:xfrm>
        </p:spPr>
        <p:txBody>
          <a:bodyPr>
            <a:normAutofit fontScale="90000"/>
          </a:bodyPr>
          <a:lstStyle/>
          <a:p>
            <a:r>
              <a:rPr lang="es-ES" dirty="0" smtClean="0"/>
              <a:t>Que el nacimiento de Jesús…. nos llene la actitud de Misericordia ante nuestr@s herman@s. </a:t>
            </a:r>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0216" y="2445298"/>
            <a:ext cx="5146623" cy="3859967"/>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216" y="2445298"/>
            <a:ext cx="5801784" cy="4351338"/>
          </a:xfrm>
          <a:prstGeom prst="rect">
            <a:avLst/>
          </a:prstGeom>
        </p:spPr>
      </p:pic>
    </p:spTree>
    <p:extLst>
      <p:ext uri="{BB962C8B-B14F-4D97-AF65-F5344CB8AC3E}">
        <p14:creationId xmlns:p14="http://schemas.microsoft.com/office/powerpoint/2010/main" val="9693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8934137" cy="6700603"/>
          </a:xfrm>
          <a:prstGeom prst="rect">
            <a:avLst/>
          </a:prstGeom>
        </p:spPr>
      </p:pic>
      <p:sp>
        <p:nvSpPr>
          <p:cNvPr id="5" name="CuadroTexto 4"/>
          <p:cNvSpPr txBox="1"/>
          <p:nvPr/>
        </p:nvSpPr>
        <p:spPr>
          <a:xfrm>
            <a:off x="8934136" y="764977"/>
            <a:ext cx="3257864" cy="5170646"/>
          </a:xfrm>
          <a:prstGeom prst="rect">
            <a:avLst/>
          </a:prstGeom>
          <a:noFill/>
        </p:spPr>
        <p:txBody>
          <a:bodyPr wrap="square" rtlCol="0">
            <a:spAutoFit/>
          </a:bodyPr>
          <a:lstStyle/>
          <a:p>
            <a:endParaRPr lang="es-ES" dirty="0" smtClean="0">
              <a:solidFill>
                <a:srgbClr val="FF0000"/>
              </a:solidFill>
              <a:latin typeface="Angsana New" panose="02020603050405020304" pitchFamily="18" charset="-34"/>
              <a:cs typeface="Angsana New" panose="02020603050405020304" pitchFamily="18" charset="-34"/>
            </a:endParaRPr>
          </a:p>
          <a:p>
            <a:endParaRPr lang="es-ES" dirty="0">
              <a:solidFill>
                <a:srgbClr val="FF0000"/>
              </a:solidFill>
              <a:latin typeface="Angsana New" panose="02020603050405020304" pitchFamily="18" charset="-34"/>
              <a:cs typeface="Angsana New" panose="02020603050405020304" pitchFamily="18" charset="-34"/>
            </a:endParaRPr>
          </a:p>
          <a:p>
            <a:endParaRPr lang="es-ES" dirty="0" smtClean="0">
              <a:solidFill>
                <a:srgbClr val="FF0000"/>
              </a:solidFill>
              <a:latin typeface="Angsana New" panose="02020603050405020304" pitchFamily="18" charset="-34"/>
              <a:cs typeface="Angsana New" panose="02020603050405020304" pitchFamily="18" charset="-34"/>
            </a:endParaRPr>
          </a:p>
          <a:p>
            <a:endParaRPr lang="es-ES" dirty="0">
              <a:solidFill>
                <a:srgbClr val="FF0000"/>
              </a:solidFill>
              <a:latin typeface="Angsana New" panose="02020603050405020304" pitchFamily="18" charset="-34"/>
              <a:cs typeface="Angsana New" panose="02020603050405020304" pitchFamily="18" charset="-34"/>
            </a:endParaRPr>
          </a:p>
          <a:p>
            <a:pPr algn="ctr"/>
            <a:r>
              <a:rPr lang="es-ES" dirty="0" smtClean="0">
                <a:solidFill>
                  <a:srgbClr val="FF0000"/>
                </a:solidFill>
                <a:latin typeface="Angsana New" panose="02020603050405020304" pitchFamily="18" charset="-34"/>
                <a:cs typeface="Angsana New" panose="02020603050405020304" pitchFamily="18" charset="-34"/>
              </a:rPr>
              <a:t>Dios es compasión</a:t>
            </a:r>
          </a:p>
          <a:p>
            <a:r>
              <a:rPr lang="es-ES" dirty="0" smtClean="0">
                <a:latin typeface="Angsana New" panose="02020603050405020304" pitchFamily="18" charset="-34"/>
                <a:cs typeface="Angsana New" panose="02020603050405020304" pitchFamily="18" charset="-34"/>
              </a:rPr>
              <a:t>La compasión es el modo de ser de Dios, primera reacción ante sus criaturas, su manera de ver la vida y de mirar a las personas, lo que mueve y dirige toda su actuación. Dios siente ante sus criaturas lo que una madre siente hacia el hijo que lleva en su vientre. Dios nos lleva en sus entrañas.</a:t>
            </a:r>
          </a:p>
          <a:p>
            <a:r>
              <a:rPr lang="es-ES" sz="1200" dirty="0" smtClean="0">
                <a:latin typeface="Angsana New" panose="02020603050405020304" pitchFamily="18" charset="-34"/>
                <a:cs typeface="Angsana New" panose="02020603050405020304" pitchFamily="18" charset="-34"/>
              </a:rPr>
              <a:t>(José Antonio Pagola. Jesús y la Misericordia) </a:t>
            </a:r>
          </a:p>
          <a:p>
            <a:r>
              <a:rPr lang="es-ES" dirty="0" smtClean="0">
                <a:latin typeface="Angsana New" panose="02020603050405020304" pitchFamily="18" charset="-34"/>
                <a:cs typeface="Angsana New" panose="02020603050405020304" pitchFamily="18" charset="-34"/>
              </a:rPr>
              <a:t>Para meditar</a:t>
            </a:r>
          </a:p>
          <a:p>
            <a:r>
              <a:rPr lang="es-ES" dirty="0" smtClean="0">
                <a:latin typeface="Angsana New" panose="02020603050405020304" pitchFamily="18" charset="-34"/>
                <a:cs typeface="Angsana New" panose="02020603050405020304" pitchFamily="18" charset="-34"/>
              </a:rPr>
              <a:t>1- ¿Cuál es mi actitud ante los demás?</a:t>
            </a:r>
          </a:p>
          <a:p>
            <a:r>
              <a:rPr lang="es-ES" dirty="0" smtClean="0">
                <a:latin typeface="Angsana New" panose="02020603050405020304" pitchFamily="18" charset="-34"/>
                <a:cs typeface="Angsana New" panose="02020603050405020304" pitchFamily="18" charset="-34"/>
              </a:rPr>
              <a:t>2- ¿ Cultivo la actitud de compasión en la comunidad y misión?</a:t>
            </a:r>
          </a:p>
          <a:p>
            <a:r>
              <a:rPr lang="es-ES" dirty="0" smtClean="0">
                <a:latin typeface="Angsana New" panose="02020603050405020304" pitchFamily="18" charset="-34"/>
                <a:cs typeface="Angsana New" panose="02020603050405020304" pitchFamily="18" charset="-34"/>
              </a:rPr>
              <a:t>3- Comparto en comunidad lo meditado</a:t>
            </a:r>
          </a:p>
          <a:p>
            <a:endParaRPr lang="es-ES" dirty="0" smtClean="0">
              <a:latin typeface="Angsana New" panose="02020603050405020304" pitchFamily="18" charset="-34"/>
              <a:cs typeface="Angsana New" panose="02020603050405020304" pitchFamily="18" charset="-34"/>
            </a:endParaRPr>
          </a:p>
          <a:p>
            <a:endParaRPr lang="es-ES" sz="12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719322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825624"/>
          </a:xfrm>
        </p:spPr>
        <p:txBody>
          <a:bodyPr/>
          <a:lstStyle/>
          <a:p>
            <a:r>
              <a:rPr lang="es-ES" dirty="0" smtClean="0">
                <a:solidFill>
                  <a:srgbClr val="7030A0"/>
                </a:solidFill>
              </a:rPr>
              <a:t>Sed compasivos como vuestro Padre es compasivo</a:t>
            </a:r>
            <a:endParaRPr lang="es-ES" dirty="0">
              <a:solidFill>
                <a:srgbClr val="7030A0"/>
              </a:solidFill>
            </a:endParaRPr>
          </a:p>
        </p:txBody>
      </p:sp>
      <p:sp>
        <p:nvSpPr>
          <p:cNvPr id="5" name="CuadroTexto 4"/>
          <p:cNvSpPr txBox="1"/>
          <p:nvPr/>
        </p:nvSpPr>
        <p:spPr>
          <a:xfrm>
            <a:off x="0" y="1466193"/>
            <a:ext cx="6306207" cy="5355312"/>
          </a:xfrm>
          <a:prstGeom prst="rect">
            <a:avLst/>
          </a:prstGeom>
          <a:noFill/>
        </p:spPr>
        <p:txBody>
          <a:bodyPr wrap="square" rtlCol="0">
            <a:spAutoFit/>
          </a:bodyPr>
          <a:lstStyle/>
          <a:p>
            <a:pPr algn="just"/>
            <a:r>
              <a:rPr lang="es-ES" dirty="0" smtClean="0"/>
              <a:t>Esta experiencia de la compasión de Dios fue el punto de partida de toda la actuación revolucionaria de Jesús y le condujo a introducir en la historia de la humanidad un nuevo principio.</a:t>
            </a:r>
          </a:p>
          <a:p>
            <a:pPr algn="just"/>
            <a:r>
              <a:rPr lang="es-ES" dirty="0" smtClean="0"/>
              <a:t>Dios es grande y santo porque ama a todos sin excluir a nadie de su compasión. Por eso , la misericordia no es, para Jesús, una virtud más sino la única manera de ser como es Dios. El único modo de mirar el mundo como lo mira Dios, la única manera de sentir a las personas como las </a:t>
            </a:r>
            <a:r>
              <a:rPr lang="es-ES" dirty="0" smtClean="0"/>
              <a:t>siente Dios</a:t>
            </a:r>
            <a:r>
              <a:rPr lang="es-ES" dirty="0" smtClean="0"/>
              <a:t>, la única forma de reaccionar ante el ser humano como reacciona Dios. </a:t>
            </a:r>
            <a:r>
              <a:rPr lang="es-ES" dirty="0" smtClean="0">
                <a:latin typeface="Angsana New" panose="02020603050405020304" pitchFamily="18" charset="-34"/>
                <a:cs typeface="Angsana New" panose="02020603050405020304" pitchFamily="18" charset="-34"/>
              </a:rPr>
              <a:t>(José Antonio Pagola. Jesús y la Misericordia) </a:t>
            </a:r>
          </a:p>
          <a:p>
            <a:pPr algn="just"/>
            <a:r>
              <a:rPr lang="es-ES" b="1" dirty="0" smtClean="0">
                <a:solidFill>
                  <a:srgbClr val="7030A0"/>
                </a:solidFill>
              </a:rPr>
              <a:t>Para meditar</a:t>
            </a:r>
          </a:p>
          <a:p>
            <a:pPr algn="just"/>
            <a:r>
              <a:rPr lang="es-ES" dirty="0" smtClean="0"/>
              <a:t>1 - ¿ Cómo reaccionamos ante los demás en lo cotidiano de la vida?</a:t>
            </a:r>
          </a:p>
          <a:p>
            <a:pPr algn="just"/>
            <a:r>
              <a:rPr lang="es-ES" dirty="0" smtClean="0"/>
              <a:t>2- </a:t>
            </a:r>
            <a:r>
              <a:rPr lang="es-ES" smtClean="0"/>
              <a:t>¿ </a:t>
            </a:r>
            <a:r>
              <a:rPr lang="es-ES" smtClean="0"/>
              <a:t>Cuáles son </a:t>
            </a:r>
            <a:r>
              <a:rPr lang="es-ES" dirty="0" smtClean="0"/>
              <a:t>los principios que rigen nuestra vida?</a:t>
            </a:r>
          </a:p>
          <a:p>
            <a:pPr algn="just"/>
            <a:r>
              <a:rPr lang="es-ES" dirty="0" smtClean="0"/>
              <a:t>3- Comparto en comunidad lo meditado </a:t>
            </a:r>
          </a:p>
          <a:p>
            <a:pPr algn="just"/>
            <a:endParaRPr lang="es-ES" dirty="0"/>
          </a:p>
          <a:p>
            <a:pPr algn="just"/>
            <a:endParaRPr lang="es-ES" dirty="0" smtClean="0"/>
          </a:p>
          <a:p>
            <a:pPr algn="just"/>
            <a:endParaRPr lang="es-ES" dirty="0" smtClean="0"/>
          </a:p>
          <a:p>
            <a:pPr algn="just"/>
            <a:r>
              <a:rPr lang="es-ES" dirty="0" smtClean="0"/>
              <a:t> </a:t>
            </a:r>
            <a:endParaRPr lang="es-ES"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586" y="1215990"/>
            <a:ext cx="3153103" cy="5605516"/>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167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1353800" cy="1690688"/>
          </a:xfrm>
          <a:solidFill>
            <a:schemeClr val="accent4">
              <a:lumMod val="60000"/>
              <a:lumOff val="40000"/>
            </a:schemeClr>
          </a:solidFill>
        </p:spPr>
        <p:txBody>
          <a:bodyPr>
            <a:normAutofit/>
          </a:bodyPr>
          <a:lstStyle/>
          <a:p>
            <a:r>
              <a:rPr lang="es-ES" sz="4800" dirty="0" smtClean="0">
                <a:solidFill>
                  <a:srgbClr val="7030A0"/>
                </a:solidFill>
              </a:rPr>
              <a:t>Jesús, primer testigo de la compasión de Dios</a:t>
            </a:r>
            <a:endParaRPr lang="es-ES" sz="4800" dirty="0">
              <a:solidFill>
                <a:srgbClr val="7030A0"/>
              </a:solidFill>
            </a:endParaRPr>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3101287" y="3641834"/>
            <a:ext cx="5831414" cy="3102687"/>
          </a:xfrm>
        </p:spPr>
      </p:pic>
      <p:pic>
        <p:nvPicPr>
          <p:cNvPr id="5" name="Marcador de contenido 5"/>
          <p:cNvPicPr>
            <a:picLocks noChangeAspect="1"/>
          </p:cNvPicPr>
          <p:nvPr/>
        </p:nvPicPr>
        <p:blipFill rotWithShape="1">
          <a:blip r:embed="rId3" cstate="print">
            <a:extLst>
              <a:ext uri="{28A0092B-C50C-407E-A947-70E740481C1C}">
                <a14:useLocalDpi xmlns:a14="http://schemas.microsoft.com/office/drawing/2010/main" val="0"/>
              </a:ext>
            </a:extLst>
          </a:blip>
          <a:srcRect b="13158"/>
          <a:stretch/>
        </p:blipFill>
        <p:spPr>
          <a:xfrm>
            <a:off x="9361290" y="2374298"/>
            <a:ext cx="2830710" cy="4370223"/>
          </a:xfrm>
          <a:prstGeom prst="rect">
            <a:avLst/>
          </a:prstGeom>
        </p:spPr>
      </p:pic>
      <p:pic>
        <p:nvPicPr>
          <p:cNvPr id="6" name="Marcador de contenido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51323" y="3482894"/>
            <a:ext cx="2812594" cy="2864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1" y="1129695"/>
            <a:ext cx="9128234" cy="2308324"/>
          </a:xfrm>
          <a:prstGeom prst="rect">
            <a:avLst/>
          </a:prstGeom>
          <a:solidFill>
            <a:schemeClr val="accent4">
              <a:lumMod val="60000"/>
              <a:lumOff val="40000"/>
            </a:schemeClr>
          </a:solidFill>
        </p:spPr>
        <p:txBody>
          <a:bodyPr wrap="square" rtlCol="0">
            <a:spAutoFit/>
          </a:bodyPr>
          <a:lstStyle/>
          <a:p>
            <a:r>
              <a:rPr lang="es-ES" dirty="0" smtClean="0"/>
              <a:t>Jesús se acerca a los que sufren, alivia su dolor, toca a los leprosos, libera a los poseídos por espíritus malignos, los rescata de su marginación y los devuelve a la convivencia. Jesús sufre al ver la distancia que hay entre el sufrimiento de estos hombres y mujeres enfermos, desnutridos y estigmatizados por la sociedad, y la vida que Dios quiere para todos ellos. Jesús no los cura para probar su condición divina o la veracidad de su </a:t>
            </a:r>
            <a:r>
              <a:rPr lang="es-ES" smtClean="0"/>
              <a:t>mensaje, lo </a:t>
            </a:r>
            <a:r>
              <a:rPr lang="es-ES" dirty="0" smtClean="0"/>
              <a:t>que le mueve a Jesús es la compasión. Quiere que desde ahora estos enfermos experimenten ya en su propia carne la misericordia de Dios. </a:t>
            </a:r>
            <a:r>
              <a:rPr lang="es-ES" dirty="0" smtClean="0">
                <a:latin typeface="Angsana New" panose="02020603050405020304" pitchFamily="18" charset="-34"/>
                <a:cs typeface="Angsana New" panose="02020603050405020304" pitchFamily="18" charset="-34"/>
              </a:rPr>
              <a:t>(José Antonio Pagola. Jesús y la Misericordia) </a:t>
            </a:r>
          </a:p>
          <a:p>
            <a:r>
              <a:rPr lang="es-ES" dirty="0" smtClean="0"/>
              <a:t>   </a:t>
            </a:r>
            <a:endParaRPr lang="es-ES" dirty="0"/>
          </a:p>
        </p:txBody>
      </p:sp>
    </p:spTree>
    <p:extLst>
      <p:ext uri="{BB962C8B-B14F-4D97-AF65-F5344CB8AC3E}">
        <p14:creationId xmlns:p14="http://schemas.microsoft.com/office/powerpoint/2010/main" val="3880083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5725490" y="0"/>
            <a:ext cx="3166262" cy="31171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21164609">
            <a:off x="174775" y="136997"/>
            <a:ext cx="2354130" cy="2916621"/>
          </a:xfrm>
          <a:prstGeom prst="rect">
            <a:avLst/>
          </a:prstGeom>
          <a:ln>
            <a:solidFill>
              <a:srgbClr val="FF99CC"/>
            </a:solidFill>
          </a:ln>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112" y="99190"/>
            <a:ext cx="1863393" cy="2484524"/>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Marcador de contenido 3"/>
          <p:cNvPicPr>
            <a:picLocks noChangeAspect="1"/>
          </p:cNvPicPr>
          <p:nvPr/>
        </p:nvPicPr>
        <p:blipFill rotWithShape="1">
          <a:blip r:embed="rId5" cstate="print">
            <a:extLst>
              <a:ext uri="{28A0092B-C50C-407E-A947-70E740481C1C}">
                <a14:useLocalDpi xmlns:a14="http://schemas.microsoft.com/office/drawing/2010/main" val="0"/>
              </a:ext>
            </a:extLst>
          </a:blip>
          <a:srcRect b="-736"/>
          <a:stretch/>
        </p:blipFill>
        <p:spPr>
          <a:xfrm>
            <a:off x="8891752" y="205394"/>
            <a:ext cx="3129475" cy="2916620"/>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10" name="Marcador de contenido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47422"/>
            <a:ext cx="5695562" cy="3410577"/>
          </a:xfrm>
          <a:prstGeom prst="rect">
            <a:avLst/>
          </a:prstGeom>
        </p:spPr>
      </p:pic>
      <p:pic>
        <p:nvPicPr>
          <p:cNvPr id="11" name="Marcador de contenido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891752" y="3654986"/>
            <a:ext cx="3263503" cy="2995448"/>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5912" y="3060291"/>
            <a:ext cx="2827283" cy="3769711"/>
          </a:xfrm>
          <a:prstGeom prst="rect">
            <a:avLst/>
          </a:prstGeom>
        </p:spPr>
      </p:pic>
      <p:sp>
        <p:nvSpPr>
          <p:cNvPr id="13" name="CuadroTexto 12"/>
          <p:cNvSpPr txBox="1"/>
          <p:nvPr/>
        </p:nvSpPr>
        <p:spPr>
          <a:xfrm>
            <a:off x="523281" y="2583714"/>
            <a:ext cx="592262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4400" dirty="0" smtClean="0">
                <a:solidFill>
                  <a:srgbClr val="FF0000"/>
                </a:solidFill>
                <a:effectLst/>
              </a:rPr>
              <a:t>Feliz Navidad y Prospero año nuevo</a:t>
            </a:r>
            <a:endParaRPr lang="es-ES" sz="4400" dirty="0">
              <a:solidFill>
                <a:srgbClr val="FF0000"/>
              </a:solidFill>
              <a:effectLst/>
            </a:endParaRPr>
          </a:p>
        </p:txBody>
      </p:sp>
    </p:spTree>
    <p:extLst>
      <p:ext uri="{BB962C8B-B14F-4D97-AF65-F5344CB8AC3E}">
        <p14:creationId xmlns:p14="http://schemas.microsoft.com/office/powerpoint/2010/main" val="3103162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430</Words>
  <Application>Microsoft Office PowerPoint</Application>
  <PresentationFormat>Panorámica</PresentationFormat>
  <Paragraphs>27</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Angsana New</vt:lpstr>
      <vt:lpstr>Arial</vt:lpstr>
      <vt:lpstr>Calibri</vt:lpstr>
      <vt:lpstr>Calibri Light</vt:lpstr>
      <vt:lpstr>Tema de Office</vt:lpstr>
      <vt:lpstr>Que el nacimiento de Jesús…. nos llene la actitud de Misericordia ante nuestr@s herman@s. </vt:lpstr>
      <vt:lpstr>Presentación de PowerPoint</vt:lpstr>
      <vt:lpstr>Sed compasivos como vuestro Padre es compasivo</vt:lpstr>
      <vt:lpstr>Jesús, primer testigo de la compasión de Dios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el nacimiento de Jesús nos llene la actitud de Misericordia </dc:title>
  <dc:creator>Windows 8</dc:creator>
  <cp:lastModifiedBy>Windows 8</cp:lastModifiedBy>
  <cp:revision>21</cp:revision>
  <dcterms:created xsi:type="dcterms:W3CDTF">2015-12-16T12:57:01Z</dcterms:created>
  <dcterms:modified xsi:type="dcterms:W3CDTF">2015-12-16T23:13:11Z</dcterms:modified>
</cp:coreProperties>
</file>