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315" r:id="rId3"/>
    <p:sldId id="378" r:id="rId4"/>
    <p:sldId id="382" r:id="rId5"/>
    <p:sldId id="374" r:id="rId6"/>
    <p:sldId id="377" r:id="rId7"/>
    <p:sldId id="379" r:id="rId8"/>
    <p:sldId id="376" r:id="rId9"/>
    <p:sldId id="375" r:id="rId10"/>
    <p:sldId id="341" r:id="rId11"/>
    <p:sldId id="380" r:id="rId12"/>
    <p:sldId id="363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EE"/>
    <a:srgbClr val="CC3300"/>
    <a:srgbClr val="99FF66"/>
    <a:srgbClr val="79CC58"/>
    <a:srgbClr val="9ECFF8"/>
    <a:srgbClr val="FF5DFF"/>
    <a:srgbClr val="BB4DA6"/>
    <a:srgbClr val="6F9600"/>
    <a:srgbClr val="64B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 varScale="1">
        <p:scale>
          <a:sx n="107" d="100"/>
          <a:sy n="107" d="100"/>
        </p:scale>
        <p:origin x="105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D1767-698A-48DF-9F31-08809CA2D35B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81446-B3BD-4559-B1F3-E0D57C217D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05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0D524-6E42-4766-B84A-488114942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78E8C-4427-4050-8A3E-4745D09A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2F03B-CBA0-4BA8-8CA9-A6688488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43076-56F0-4AA8-A9C1-73FD8D19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BFFA88-D5F9-4640-837E-88CB3BB9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1CEE-FC86-4843-B831-08AB4DBD886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471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4DD55-F245-4F76-A6F0-63CEA867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1564B4-80B5-4A25-8C5C-D0CBC2C7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81CE7-A409-46D5-8A2A-6702E065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4F5FC-B7A6-4340-9CA9-025DA2B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8605C3-046F-4524-BD4C-5DE4A967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7A7D-71DF-4A0A-8E26-B8428DCC63C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794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D090F-F7DC-424A-84EC-42853AEBC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8D801C-F247-4B90-A686-55BB72003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C3EA7-045B-481F-A46F-4F8E0561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D1CDC-11E3-4A76-A34B-5A07AC4C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A48DE2-26E2-43D0-B56A-BEA6B3FC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206B-D8F3-49B0-B9FF-BD85130DAD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195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5CB1CEE-FC86-4843-B831-08AB4DBD886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184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5D78-3B84-4500-9F9F-12FF7DEAB3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564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DAF5017-0A63-4459-8D91-D4022DE9CAF7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170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96D-B502-4B58-A164-C861C1A970E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016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928A-000D-472C-8CFF-F8893A6722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4930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2088-38CD-4B6D-95F9-7FE8DC93CDD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731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4C5B-57FA-4A2B-867E-AD8337E664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664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5536-89A9-4B0C-8FCF-C33A4D4D180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3973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AD1DC-C0DC-473E-A928-573509AD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9F3E7-8267-41AC-997E-B757D8D66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978960-50B0-4562-BA4C-0DF0E29A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45D181-F7AE-4195-8E48-CFC423AA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C0AAD1-5F17-4C5F-9338-00673F59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5D78-3B84-4500-9F9F-12FF7DEAB3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14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8786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0735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8419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897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300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2692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7A7D-71DF-4A0A-8E26-B8428DCC63C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3488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99F206B-D8F3-49B0-B9FF-BD85130DAD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27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E6D62-9A75-4B68-BB21-11CC974B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F94A5-C5BD-43CA-B7E3-29BCEE1BE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B5CEA-68A2-42CF-82E4-C89A6C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804B-80E7-4D63-B970-D9894D02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AECE07-7942-4CD3-9400-304C52F5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F5017-0A63-4459-8D91-D4022DE9CAF7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8348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D6A03-2450-4290-A675-3FE50CA2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F965E-D04C-43B6-9519-BFF36FCE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F3855F-2006-4C62-8791-7A81A02D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F08A9F-DAA2-474D-AE3C-AB24A792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C3B0F-A515-424C-BB78-EF54D687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2CBDA-78D9-4136-9DB5-C13FC46E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596D-B502-4B58-A164-C861C1A970E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1795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D73A1-F90B-4B87-9476-9D9D26F2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9DCAD2-6D33-4EB6-A6EA-FF8E289D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D206C3-EEF3-4923-83E7-4BF6B792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E17840-476F-4FB9-B9A1-0FBE9410E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7A1AC1-1BF8-4D9E-BFB7-3A7C3D3FF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83AC54-F278-4C99-AFA9-447C22F4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35A8F3-478E-4A4A-9BCE-F8B6199A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6DFE92-4DCD-462A-92A9-69BF3682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928A-000D-472C-8CFF-F8893A6722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61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4D113-49DD-4DF4-A09D-F1CB11AE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FA3A4-8235-420B-A83E-FE57C3CE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3E640E-B73B-4AD7-A572-5149C4FB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63BDFF-FB9D-4ADA-BE59-E647DFAD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2088-38CD-4B6D-95F9-7FE8DC93CDD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840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1AF150-AB17-46A3-97E7-55824D72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EB7359-8EC0-4041-88D2-1511EB47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39CB26-D19A-436B-A6DA-18253B13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4C5B-57FA-4A2B-867E-AD8337E664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396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57FF5-C4EB-4EA4-8872-DB6CB757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ACA1A-0AAC-4772-953F-02DB0720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B3BCF-C50C-4C35-A777-B96F2AE55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BC625F-6C18-4584-AA3A-3B83A01F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A2FD10-7FB3-4994-A75F-EC7386B3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E5174-D115-43E6-9B0C-0958302A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5536-89A9-4B0C-8FCF-C33A4D4D180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97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30B14-13C0-42BF-8D8D-C17B8A52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A5C98A-FBCF-488B-AD63-E88A911DF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710E8C-835F-4B0C-BCCC-D75C16696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20606B-9DFC-406D-93CD-6ECB022F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9E1215-23DA-48AA-B485-39005F2B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951304-1F57-47B8-887E-3B049912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798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77F132-3B49-4AAC-8652-BE66996F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8C8E7-8CEA-44DC-B3BC-5B577F87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EBDA6-1AAD-4159-9130-FB33608D5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B8103-9DBA-4F94-A84C-920E75D47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C0362-1270-4D8D-A126-064DE588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86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31C2-D1C1-42CF-9EB3-30DD541A5B9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9041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ES"/>
          </a:p>
        </p:txBody>
      </p:sp>
      <p:pic>
        <p:nvPicPr>
          <p:cNvPr id="29700" name="Picture 4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25" y="-54243"/>
            <a:ext cx="9394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0FE3EC-50EC-46B2-9C72-600090CF8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44" y="643570"/>
            <a:ext cx="2475744" cy="3694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792009BC-348C-4356-ADA1-C462079E6034}"/>
              </a:ext>
            </a:extLst>
          </p:cNvPr>
          <p:cNvSpPr txBox="1">
            <a:spLocks noChangeArrowheads="1"/>
          </p:cNvSpPr>
          <p:nvPr/>
        </p:nvSpPr>
        <p:spPr bwMode="auto">
          <a:xfrm rot="21200034">
            <a:off x="811380" y="263476"/>
            <a:ext cx="82264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altLang="es-E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169 ANIVERSARIO  DE NUESTRA FUNDACIÓN MIC</a:t>
            </a:r>
          </a:p>
        </p:txBody>
      </p:sp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C12D6ABB-2900-4DEA-8CDF-34C7A9C29E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 b="20547"/>
          <a:stretch/>
        </p:blipFill>
        <p:spPr bwMode="auto">
          <a:xfrm>
            <a:off x="3258380" y="4104276"/>
            <a:ext cx="3671631" cy="2753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4">
            <a:extLst>
              <a:ext uri="{FF2B5EF4-FFF2-40B4-BE49-F238E27FC236}">
                <a16:creationId xmlns:a16="http://schemas.microsoft.com/office/drawing/2014/main" id="{E794AD26-80EE-4C17-947B-AD58878759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021922">
            <a:off x="3953435" y="2908730"/>
            <a:ext cx="4201148" cy="5693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pt-BR" sz="3600" b="1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ush Script MT" panose="03060802040406070304" pitchFamily="66" charset="0"/>
              </a:rPr>
              <a:t>4 de agosto 1850 - 2019</a:t>
            </a:r>
            <a:endParaRPr lang="es-E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01652"/>
      </p:ext>
    </p:extLst>
  </p:cSld>
  <p:clrMapOvr>
    <a:masterClrMapping/>
  </p:clrMapOvr>
  <p:transition spd="slow">
    <p:fade/>
    <p:sndAc>
      <p:stSnd loop="1">
        <p:snd r:embed="rId2" name="Dreaming - Ernesto Cortáz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0E84E20-B77A-47A5-ACA4-DE01386EB19B}"/>
              </a:ext>
            </a:extLst>
          </p:cNvPr>
          <p:cNvSpPr/>
          <p:nvPr/>
        </p:nvSpPr>
        <p:spPr>
          <a:xfrm>
            <a:off x="250043" y="335196"/>
            <a:ext cx="4572000" cy="5196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u="sng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CANTO:</a:t>
            </a:r>
            <a:r>
              <a:rPr lang="es-ES" sz="16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SE</a:t>
            </a:r>
            <a:r>
              <a:rPr lang="es-ES" sz="16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GUIR AMANDO</a:t>
            </a:r>
            <a:r>
              <a:rPr lang="es-ES" sz="1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En el compromiso con los pueblos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somos fieles a la voz de Dios.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Transformando realidades de injusticia,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transformamos nuestra vida y corazón.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 presencia con los que hoy sufren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interpela nuestra donación.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 la vida que nos da el Evangelio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abre al mundo nuestras manos, nuestra voz. (2)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Es tu amor fiel que llama cada día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ser verdad de justicia y de paz.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ser la luz para engendrar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tu vida universal.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Danos tu amor para seguir amando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spc="-75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tu sencillez, tu confianza </a:t>
            </a: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 tu perdón,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ser tu voz para anunciar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tu rostro de bondad.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Resultado de imagen de poneos en camino">
            <a:extLst>
              <a:ext uri="{FF2B5EF4-FFF2-40B4-BE49-F238E27FC236}">
                <a16:creationId xmlns:a16="http://schemas.microsoft.com/office/drawing/2014/main" id="{F3608B8E-A820-4C22-8EF1-0BD35F82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87" y="4709173"/>
            <a:ext cx="3039035" cy="2279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29486E8D-9C6E-4FA9-B797-71BCF2EFE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0" b="2820"/>
          <a:stretch/>
        </p:blipFill>
        <p:spPr bwMode="auto">
          <a:xfrm>
            <a:off x="6994969" y="155922"/>
            <a:ext cx="2311685" cy="1442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C132DEF-9028-443A-8380-E2C2F9D80F4C}"/>
              </a:ext>
            </a:extLst>
          </p:cNvPr>
          <p:cNvSpPr/>
          <p:nvPr/>
        </p:nvSpPr>
        <p:spPr>
          <a:xfrm>
            <a:off x="4822043" y="1419169"/>
            <a:ext cx="4345853" cy="45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Educando donde nadie educa,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donde nos reclama cada cruz.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En el niño abandonado que nos grita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¡quiero la sonrisa que me dé tu luz!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Junto a aquel enfermo que te mira, 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junto a aquel anciano sin amor,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 en el joven que no halla el camino,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nadie ha acompañado nunca su dolor. (2)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Buen Padre Dios, Señor de nuestras vidas,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Danos la luz que nos ayude a ver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Dónde estás tú, dónde tu cruz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para resucitar.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Gracias señor, camino en nuestra historia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Renuévanos para saber vivir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 ilusión tu voluntad en cada realidad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agen relacionada">
            <a:extLst>
              <a:ext uri="{FF2B5EF4-FFF2-40B4-BE49-F238E27FC236}">
                <a16:creationId xmlns:a16="http://schemas.microsoft.com/office/drawing/2014/main" id="{4DED5490-FF45-409E-A093-15D9B5D1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 Marcador de contenido">
            <a:extLst>
              <a:ext uri="{FF2B5EF4-FFF2-40B4-BE49-F238E27FC236}">
                <a16:creationId xmlns:a16="http://schemas.microsoft.com/office/drawing/2014/main" id="{41E95135-86F9-44A0-81C6-176C7279DAAC}"/>
              </a:ext>
            </a:extLst>
          </p:cNvPr>
          <p:cNvPicPr>
            <a:picLocks/>
          </p:cNvPicPr>
          <p:nvPr/>
        </p:nvPicPr>
        <p:blipFill>
          <a:blip r:embed="rId3"/>
          <a:srcRect l="-931" t="-999" r="-1077" b="-1173"/>
          <a:stretch>
            <a:fillRect/>
          </a:stretch>
        </p:blipFill>
        <p:spPr bwMode="auto">
          <a:xfrm>
            <a:off x="1819836" y="2184446"/>
            <a:ext cx="321391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738471FA-4141-496A-806A-2BB14B41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05" y="516836"/>
            <a:ext cx="4633299" cy="16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ALFONSA YA COMENZO UN CAMINO…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Nosotr@s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somos </a:t>
            </a:r>
            <a:r>
              <a:rPr kumimoji="0" lang="es-ES" altLang="es-E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invitad@s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kumimoji="0" lang="es-ES" altLang="es-E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enviad@s</a:t>
            </a: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continuarlo…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DESDE…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HACIA…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	CÓMO…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3226C64-3294-44CA-9D58-7D8776372241}"/>
              </a:ext>
            </a:extLst>
          </p:cNvPr>
          <p:cNvSpPr/>
          <p:nvPr/>
        </p:nvSpPr>
        <p:spPr>
          <a:xfrm rot="398463">
            <a:off x="5416264" y="2720755"/>
            <a:ext cx="2584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Aft>
                <a:spcPts val="800"/>
              </a:spcAft>
            </a:pPr>
            <a:r>
              <a:rPr lang="es-ES" altLang="es-E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Sigamos escribiendo la historia del Instituto </a:t>
            </a:r>
            <a:r>
              <a:rPr lang="es-ES" altLang="es-E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junt@s</a:t>
            </a:r>
            <a:endParaRPr lang="es-ES" altLang="es-E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A861E64-6E07-412B-B3D0-41A7997B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32" y="33578"/>
            <a:ext cx="1638813" cy="2542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8ACF669-F035-4372-BA36-8CC3E6B65A7D}"/>
              </a:ext>
            </a:extLst>
          </p:cNvPr>
          <p:cNvSpPr/>
          <p:nvPr/>
        </p:nvSpPr>
        <p:spPr>
          <a:xfrm rot="285107">
            <a:off x="502023" y="825404"/>
            <a:ext cx="3740500" cy="269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s-E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Querida familia MIC: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este día tan significativo, </a:t>
            </a:r>
            <a:r>
              <a:rPr lang="es-ES" sz="16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de agosto</a:t>
            </a:r>
            <a:r>
              <a:rPr lang="es-E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conmemoramos el </a:t>
            </a:r>
            <a:r>
              <a:rPr lang="es-ES" sz="16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nacimiento de nuestra querida congregación.</a:t>
            </a:r>
            <a:r>
              <a:rPr lang="es-E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Queremos hacer una memoria agradecida por todo lo que en ella ha germinado. Nos sentimos </a:t>
            </a:r>
            <a:r>
              <a:rPr lang="es-ES" sz="16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agraciad@s</a:t>
            </a:r>
            <a:r>
              <a:rPr lang="es-E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6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agradecid@s</a:t>
            </a:r>
            <a:r>
              <a:rPr lang="es-ES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el regalo de ser parte de esta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FAMILIA.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CD2CDE-8EC9-4E5E-9C6C-8841418F8EBF}"/>
              </a:ext>
            </a:extLst>
          </p:cNvPr>
          <p:cNvSpPr/>
          <p:nvPr/>
        </p:nvSpPr>
        <p:spPr>
          <a:xfrm rot="21079537">
            <a:off x="4704624" y="1077061"/>
            <a:ext cx="39998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Celebramos </a:t>
            </a:r>
            <a:r>
              <a:rPr lang="es-E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este 169 aniversario</a:t>
            </a:r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nuestra fiesta fundacional con un color diferente. La novedad que tanto soñamos cobra vida también en el </a:t>
            </a:r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nacimiento de la Nueva Configuración Congregacional. 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Estamos </a:t>
            </a:r>
            <a:r>
              <a:rPr lang="es-ES" sz="1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content@s</a:t>
            </a:r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una vez más exclamamos con María que “¡El Señor es grande con </a:t>
            </a:r>
            <a:r>
              <a:rPr lang="es-ES" sz="1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nosotr@s</a:t>
            </a:r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!”.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8110B45-A46E-4E9E-A600-6439CC089F89}"/>
              </a:ext>
            </a:extLst>
          </p:cNvPr>
          <p:cNvSpPr/>
          <p:nvPr/>
        </p:nvSpPr>
        <p:spPr>
          <a:xfrm rot="21398281">
            <a:off x="4525472" y="3773723"/>
            <a:ext cx="4109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la certeza de que es Dios quien engendra la vida y con la mirada en M. Alfonsa que supo vislumbrar las transformaciones que se necesitaban y actuó con la fortaleza y el riesgo que le caracterizaban, </a:t>
            </a:r>
            <a:r>
              <a:rPr lang="es-E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buscando HACER SIEMPRE EL BIEN,</a:t>
            </a:r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nosotr@s</a:t>
            </a:r>
            <a:r>
              <a:rPr lang="es-ES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queremos tener también la mirada y la visión puesta más allá de lo imaginable. 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ph2657983060036842564">
            <a:extLst>
              <a:ext uri="{FF2B5EF4-FFF2-40B4-BE49-F238E27FC236}">
                <a16:creationId xmlns:a16="http://schemas.microsoft.com/office/drawing/2014/main" id="{1AFF80AB-E6E9-4F17-842E-BC60E369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264" y="3764774"/>
            <a:ext cx="3492147" cy="2619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Users\Marina\Desktop\Seagate Expansion Drive\Chops\EscMexico.gif">
            <a:extLst>
              <a:ext uri="{FF2B5EF4-FFF2-40B4-BE49-F238E27FC236}">
                <a16:creationId xmlns:a16="http://schemas.microsoft.com/office/drawing/2014/main" id="{604A867F-914B-4723-B9CF-004A3EFFF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77" y="4398893"/>
            <a:ext cx="861919" cy="13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10548C5-ADD0-4D84-AA93-5922CDE6B9A4}"/>
              </a:ext>
            </a:extLst>
          </p:cNvPr>
          <p:cNvGrpSpPr>
            <a:grpSpLocks/>
          </p:cNvGrpSpPr>
          <p:nvPr/>
        </p:nvGrpSpPr>
        <p:grpSpPr bwMode="auto">
          <a:xfrm>
            <a:off x="5262282" y="3429000"/>
            <a:ext cx="3505145" cy="2873367"/>
            <a:chOff x="855" y="2906"/>
            <a:chExt cx="7013" cy="5080"/>
          </a:xfrm>
        </p:grpSpPr>
        <p:pic>
          <p:nvPicPr>
            <p:cNvPr id="6149" name="Picture 5">
              <a:extLst>
                <a:ext uri="{FF2B5EF4-FFF2-40B4-BE49-F238E27FC236}">
                  <a16:creationId xmlns:a16="http://schemas.microsoft.com/office/drawing/2014/main" id="{15A21C0C-5535-4B43-89CE-C37351D7F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02"/>
            <a:stretch>
              <a:fillRect/>
            </a:stretch>
          </p:blipFill>
          <p:spPr bwMode="auto">
            <a:xfrm>
              <a:off x="855" y="2906"/>
              <a:ext cx="7013" cy="50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6">
              <a:extLst>
                <a:ext uri="{FF2B5EF4-FFF2-40B4-BE49-F238E27FC236}">
                  <a16:creationId xmlns:a16="http://schemas.microsoft.com/office/drawing/2014/main" id="{BC6DBEAD-995B-4D5F-B5AE-44F831944C5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89" y="3426"/>
              <a:ext cx="4605" cy="5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s-ES" sz="3600" b="1" i="1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Brush Script MT" panose="03060802040406070304" pitchFamily="66" charset="0"/>
                </a:rPr>
                <a:t>U N   S U E Ñ O   </a:t>
              </a:r>
            </a:p>
          </p:txBody>
        </p:sp>
        <p:sp>
          <p:nvSpPr>
            <p:cNvPr id="7" name="WordArt 7">
              <a:extLst>
                <a:ext uri="{FF2B5EF4-FFF2-40B4-BE49-F238E27FC236}">
                  <a16:creationId xmlns:a16="http://schemas.microsoft.com/office/drawing/2014/main" id="{5174079F-B003-43FF-97A9-C4FFE21DBD8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84" y="6036"/>
              <a:ext cx="4280" cy="5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3600" b="1" i="1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Brush Script MT" panose="03060802040406070304" pitchFamily="66" charset="0"/>
                </a:rPr>
                <a:t>O R I G I N A L</a:t>
              </a:r>
              <a:endParaRPr lang="es-ES" sz="3600" b="1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Brush Script MT" panose="03060802040406070304" pitchFamily="66" charset="0"/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7CB251-927D-45A3-8FB0-ACAD5454C6D4}"/>
              </a:ext>
            </a:extLst>
          </p:cNvPr>
          <p:cNvSpPr/>
          <p:nvPr/>
        </p:nvSpPr>
        <p:spPr>
          <a:xfrm rot="21030540">
            <a:off x="539544" y="3618951"/>
            <a:ext cx="4368082" cy="233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saludamos </a:t>
            </a:r>
            <a:r>
              <a:rPr lang="es-E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Alfonsa, mujer generosa y fiel </a:t>
            </a:r>
            <a:r>
              <a:rPr lang="es-ES" sz="16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con tu entrega firme y valiente hiciste posible este regalo de gracia, de transformación, de respuesta comprometida y abandono confiado en Dios.  Gracias por tu vida y por todo lo que nos has dado con tu entrega a Dios en esta Congregación de Misioneras de la Inmaculada Concepción.</a:t>
            </a:r>
            <a:endParaRPr lang="es-ES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8735D34-F53E-4DAA-8414-72ED71665ABB}"/>
              </a:ext>
            </a:extLst>
          </p:cNvPr>
          <p:cNvSpPr/>
          <p:nvPr/>
        </p:nvSpPr>
        <p:spPr>
          <a:xfrm>
            <a:off x="1957227" y="555633"/>
            <a:ext cx="6477856" cy="2410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Alfonsa vivió con un espíritu abierto y renovado, con mirada atenta al futuro, escuchando y dando respuesta a las necesidades del momento. En su vida albergó el proyecto de Dios de engendrar nuestra familia, con ella dimos nuestros primeros pasos y ha sido siempre una referente en el camino.  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fuerza de su liderazgo nace de su profunda experiencia de Dios, que la lleva a hacer un itinerario de fe cada vez más libre y comprometido.</a:t>
            </a:r>
          </a:p>
        </p:txBody>
      </p:sp>
    </p:spTree>
    <p:extLst>
      <p:ext uri="{BB962C8B-B14F-4D97-AF65-F5344CB8AC3E}">
        <p14:creationId xmlns:p14="http://schemas.microsoft.com/office/powerpoint/2010/main" val="3719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AD01EBB7-CC19-4E35-B29D-E2E515EF532A}"/>
              </a:ext>
            </a:extLst>
          </p:cNvPr>
          <p:cNvSpPr txBox="1">
            <a:spLocks noChangeArrowheads="1"/>
          </p:cNvSpPr>
          <p:nvPr/>
        </p:nvSpPr>
        <p:spPr bwMode="auto">
          <a:xfrm rot="21101102">
            <a:off x="1152620" y="3915797"/>
            <a:ext cx="2172577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40" marR="889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Cantamos: </a:t>
            </a:r>
          </a:p>
          <a:p>
            <a:pPr marL="2540" marR="889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PASIÓN MISIONERA</a:t>
            </a:r>
          </a:p>
        </p:txBody>
      </p:sp>
      <p:pic>
        <p:nvPicPr>
          <p:cNvPr id="8" name="Picture 2" descr="Resultado de imagen de caminos hacia el horizonte">
            <a:extLst>
              <a:ext uri="{FF2B5EF4-FFF2-40B4-BE49-F238E27FC236}">
                <a16:creationId xmlns:a16="http://schemas.microsoft.com/office/drawing/2014/main" id="{8F789499-AE6D-4A2E-9FD5-88588837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" y="1017394"/>
            <a:ext cx="3664030" cy="274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14295C-0EAA-45FC-978A-4087743C4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0" b="31282"/>
          <a:stretch/>
        </p:blipFill>
        <p:spPr>
          <a:xfrm>
            <a:off x="3715634" y="476037"/>
            <a:ext cx="5428366" cy="52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F877C74-FB60-4CB9-8204-6356308062AC}"/>
              </a:ext>
            </a:extLst>
          </p:cNvPr>
          <p:cNvSpPr/>
          <p:nvPr/>
        </p:nvSpPr>
        <p:spPr>
          <a:xfrm>
            <a:off x="4294094" y="1958636"/>
            <a:ext cx="4572000" cy="478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soñamos con el Reino,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prometen, lo pintan, lo cantan.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Pocos lo alimentan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germen diminuto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intuiciones y de insomnios,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horarios y sin paga,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 empieza tembloroso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“sin saber cómo”.</a:t>
            </a: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“Necesito vivir y dar vida: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Jesús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María y Alfonsa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tantas hermanas que siguen encarnando, desplegando hoy el Carisma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los laicos, jóvenes… que creen y apuestan por este sueño</a:t>
            </a:r>
          </a:p>
          <a:p>
            <a:pPr marL="134874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la gente sencilla y solidaria de nuestros pueblos…” (R. MIC)  </a:t>
            </a:r>
            <a:endParaRPr lang="es-E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1425D8E-ECE5-424A-BA57-9C330F2DB7E6}"/>
              </a:ext>
            </a:extLst>
          </p:cNvPr>
          <p:cNvSpPr/>
          <p:nvPr/>
        </p:nvSpPr>
        <p:spPr>
          <a:xfrm>
            <a:off x="188259" y="255342"/>
            <a:ext cx="4572000" cy="6347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s-ES" sz="1600" b="1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Salmo: </a:t>
            </a:r>
            <a:r>
              <a:rPr lang="es-ES" sz="16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“EL AHORA NUEVO”</a:t>
            </a:r>
            <a:r>
              <a:rPr lang="es-ES" sz="1600" b="1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s-ES" sz="1200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</a:t>
            </a:r>
            <a:r>
              <a:rPr lang="es-ES_tradnl" sz="1200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B. González </a:t>
            </a:r>
            <a:r>
              <a:rPr lang="es-ES_tradnl" sz="1200" i="1" kern="0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Buelta</a:t>
            </a:r>
            <a:r>
              <a:rPr lang="es-ES_tradnl" sz="1200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s-ES" sz="12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es-ES_trad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misterio de la tierra,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“sin saber cómo”,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gesta la vida nueva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grano de trigo.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Levantar el Instituto, único objeto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eternas aspiraciones…” (R. Alfonsa)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B0F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410" algn="just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Todos quieren apoderarse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espiga madura.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Pocos quieren enterrarse, como grano de trigo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 se forma el futuro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“sin saber cómo”.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“Hoy mi vida comienza a ser vida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tengo miedo a lo desconocido…” (R. Alfonsa)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s-ES_trad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s-ES_tradnl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 se lanzan a las calles </a:t>
            </a: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bailes y banderas,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la libertad estalla.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Pocos se esconden vivos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oscuridad clandestina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 se busca a tientas, </a:t>
            </a:r>
            <a:r>
              <a:rPr lang="es-ES_tradnl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“sin saber cómo”.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“Sé que ocupo un lugar en mi hogar,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único e insustituible, 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>
              <a:lnSpc>
                <a:spcPct val="115000"/>
              </a:lnSpc>
              <a:spcAft>
                <a:spcPts val="0"/>
              </a:spcAft>
            </a:pPr>
            <a:r>
              <a:rPr lang="es-ES_tradnl" sz="1400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eso me da seguridad y confianza…” (R.       Alfonsa)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62C65F59-851F-468A-B68A-071AFFA8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5058363" y="0"/>
            <a:ext cx="3807731" cy="19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72B23D4-8401-4A72-9551-24BFE7E88C3B}"/>
              </a:ext>
            </a:extLst>
          </p:cNvPr>
          <p:cNvSpPr/>
          <p:nvPr/>
        </p:nvSpPr>
        <p:spPr>
          <a:xfrm>
            <a:off x="786419" y="354967"/>
            <a:ext cx="5670142" cy="41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s-ES" sz="2000" b="1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RECORDAMOS ALGUNAS FRASES DE M. ALFONSA</a:t>
            </a:r>
            <a:endParaRPr lang="es-ES" sz="20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F7C450-7BF5-440D-884D-9238F77A6B22}"/>
              </a:ext>
            </a:extLst>
          </p:cNvPr>
          <p:cNvSpPr/>
          <p:nvPr/>
        </p:nvSpPr>
        <p:spPr>
          <a:xfrm rot="553970">
            <a:off x="3801686" y="11905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s-ES_tradnl" sz="2400" dirty="0">
                <a:solidFill>
                  <a:schemeClr val="bg1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“Confío en el Dios de las misericordias 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bg1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que no abandona al desvalido</a:t>
            </a: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 </a:t>
            </a:r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ES_tradnl" sz="2000" dirty="0">
                <a:solidFill>
                  <a:schemeClr val="bg1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C 39)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9359675-B94A-49C2-85C4-E8D1904CAD90}"/>
              </a:ext>
            </a:extLst>
          </p:cNvPr>
          <p:cNvSpPr/>
          <p:nvPr/>
        </p:nvSpPr>
        <p:spPr>
          <a:xfrm rot="167679">
            <a:off x="3495441" y="5080817"/>
            <a:ext cx="5316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2400" dirty="0">
                <a:solidFill>
                  <a:schemeClr val="bg1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“He procurado siempre adaptarme a la realidad” 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bg1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“El Señor me ayuda dándome fuerza para saberlo servir y hacerlo amar” (</a:t>
            </a:r>
            <a:r>
              <a:rPr lang="es-ES_tradnl" sz="2000" dirty="0">
                <a:solidFill>
                  <a:schemeClr val="bg1"/>
                </a:solidFill>
                <a:latin typeface="Brush Script MT" panose="03060802040406070304" pitchFamily="66" charset="0"/>
                <a:ea typeface="Times New Roman" panose="02020603050405020304" pitchFamily="18" charset="0"/>
              </a:rPr>
              <a:t>C 55)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BB8025-59E9-4E43-906B-2B7C23B1D930}"/>
              </a:ext>
            </a:extLst>
          </p:cNvPr>
          <p:cNvSpPr/>
          <p:nvPr/>
        </p:nvSpPr>
        <p:spPr>
          <a:xfrm rot="21154663">
            <a:off x="2842075" y="25806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s-ES_tradnl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“Una madre no confía a nadie a su hijo 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cuando está de gravedad” </a:t>
            </a:r>
            <a:r>
              <a:rPr lang="es-ES_tradnl" sz="2000" dirty="0">
                <a:solidFill>
                  <a:schemeClr val="bg1"/>
                </a:solidFill>
                <a:latin typeface="Brush Script MT" panose="03060802040406070304" pitchFamily="66" charset="0"/>
              </a:rPr>
              <a:t>(C 33)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067EAC2-BBCD-43B3-94EA-3EFD12F6D141}"/>
              </a:ext>
            </a:extLst>
          </p:cNvPr>
          <p:cNvSpPr/>
          <p:nvPr/>
        </p:nvSpPr>
        <p:spPr>
          <a:xfrm>
            <a:off x="4793692" y="3579746"/>
            <a:ext cx="423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anose="03060802040406070304" pitchFamily="66" charset="0"/>
                <a:ea typeface="Times New Roman" panose="02020603050405020304" pitchFamily="18" charset="0"/>
                <a:cs typeface="+mn-cs"/>
              </a:rPr>
              <a:t>“mi ánimo ha sido siempre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anose="03060802040406070304" pitchFamily="66" charset="0"/>
                <a:ea typeface="Times New Roman" panose="02020603050405020304" pitchFamily="18" charset="0"/>
                <a:cs typeface="+mn-cs"/>
              </a:rPr>
              <a:t>hacer el bien a todos”.(C 41) </a:t>
            </a: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ush Script MT" panose="03060802040406070304" pitchFamily="66" charset="0"/>
              <a:cs typeface="+mn-cs"/>
            </a:endParaRPr>
          </a:p>
        </p:txBody>
      </p:sp>
      <p:pic>
        <p:nvPicPr>
          <p:cNvPr id="15" name="Picture 5" descr="ph41759482">
            <a:extLst>
              <a:ext uri="{FF2B5EF4-FFF2-40B4-BE49-F238E27FC236}">
                <a16:creationId xmlns:a16="http://schemas.microsoft.com/office/drawing/2014/main" id="{1258135D-FDCF-49A4-999F-99CC26417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51594"/>
          <a:stretch/>
        </p:blipFill>
        <p:spPr bwMode="auto">
          <a:xfrm>
            <a:off x="-1" y="1127632"/>
            <a:ext cx="3469341" cy="5375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06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24E976F-8625-421C-8E77-A247D9DE2F68}"/>
              </a:ext>
            </a:extLst>
          </p:cNvPr>
          <p:cNvSpPr/>
          <p:nvPr/>
        </p:nvSpPr>
        <p:spPr>
          <a:xfrm>
            <a:off x="87252" y="1435427"/>
            <a:ext cx="484100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20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le dice a mi vida este 169 aniversario de la familia MIC?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://openclipart.org/image/800px/svg_to_png/173177/sin_sentido.png">
            <a:extLst>
              <a:ext uri="{FF2B5EF4-FFF2-40B4-BE49-F238E27FC236}">
                <a16:creationId xmlns:a16="http://schemas.microsoft.com/office/drawing/2014/main" id="{BF0284F0-0BDB-4E3D-B65C-095E05D4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b="3664"/>
          <a:stretch>
            <a:fillRect/>
          </a:stretch>
        </p:blipFill>
        <p:spPr bwMode="auto">
          <a:xfrm>
            <a:off x="5242438" y="1216328"/>
            <a:ext cx="393858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Marina\Desktop\Seagate Expansion Drive\Chops\EscMexico.gif">
            <a:extLst>
              <a:ext uri="{FF2B5EF4-FFF2-40B4-BE49-F238E27FC236}">
                <a16:creationId xmlns:a16="http://schemas.microsoft.com/office/drawing/2014/main" id="{596A1EA8-0595-4B58-BD5F-FB32D9238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98" y="2364133"/>
            <a:ext cx="861919" cy="13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poneos en camino">
            <a:extLst>
              <a:ext uri="{FF2B5EF4-FFF2-40B4-BE49-F238E27FC236}">
                <a16:creationId xmlns:a16="http://schemas.microsoft.com/office/drawing/2014/main" id="{58072032-D372-4C52-A223-D8E40244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r="3149"/>
          <a:stretch>
            <a:fillRect/>
          </a:stretch>
        </p:blipFill>
        <p:spPr bwMode="auto">
          <a:xfrm>
            <a:off x="-12047" y="4645117"/>
            <a:ext cx="3100865" cy="2303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12C2C4F-0171-4C1A-8DE6-0ECFEB3E19CC}"/>
              </a:ext>
            </a:extLst>
          </p:cNvPr>
          <p:cNvSpPr/>
          <p:nvPr/>
        </p:nvSpPr>
        <p:spPr>
          <a:xfrm rot="21398843">
            <a:off x="2382275" y="451859"/>
            <a:ext cx="4939173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s-ES" sz="2400" b="1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Exploro en mi interior y comparto:</a:t>
            </a:r>
            <a:endParaRPr lang="es-ES" sz="24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73CA2A3-9645-4DA3-88A5-1479CA535361}"/>
              </a:ext>
            </a:extLst>
          </p:cNvPr>
          <p:cNvSpPr/>
          <p:nvPr/>
        </p:nvSpPr>
        <p:spPr>
          <a:xfrm>
            <a:off x="670438" y="2555295"/>
            <a:ext cx="4572000" cy="1339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vivo el ser parte de la Familia Concepcionista? Y ¿en qué hechos concretos manifiesto mi sentido de pertenencia a la familia?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B4AFFF-CBE1-43AB-A7CC-C0928F92A0C8}"/>
              </a:ext>
            </a:extLst>
          </p:cNvPr>
          <p:cNvSpPr/>
          <p:nvPr/>
        </p:nvSpPr>
        <p:spPr>
          <a:xfrm>
            <a:off x="1963271" y="4173196"/>
            <a:ext cx="4572000" cy="10208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altLang="es-ES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Cuando contemplo la fortaleza y riesgo de M. Alfonsa ¿se remueve algo en mi interior?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1CA7D11-2FAF-49F8-A357-C344125351B3}"/>
              </a:ext>
            </a:extLst>
          </p:cNvPr>
          <p:cNvSpPr/>
          <p:nvPr/>
        </p:nvSpPr>
        <p:spPr>
          <a:xfrm>
            <a:off x="3702423" y="5445777"/>
            <a:ext cx="4572000" cy="7023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altLang="es-ES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¿Qué me implica continuar la misión de Jesús hoy desde el Carisma MIC?</a:t>
            </a:r>
          </a:p>
        </p:txBody>
      </p:sp>
    </p:spTree>
    <p:extLst>
      <p:ext uri="{BB962C8B-B14F-4D97-AF65-F5344CB8AC3E}">
        <p14:creationId xmlns:p14="http://schemas.microsoft.com/office/powerpoint/2010/main" val="281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10F7CE9-AF69-4EA4-B8AF-D1845B690DD8}"/>
              </a:ext>
            </a:extLst>
          </p:cNvPr>
          <p:cNvSpPr/>
          <p:nvPr/>
        </p:nvSpPr>
        <p:spPr>
          <a:xfrm>
            <a:off x="157077" y="832502"/>
            <a:ext cx="8829846" cy="434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s-ES" sz="2000" b="1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E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Gracias, Padre, porque tu amor hizo nacer a la vida a esta gran Mujer “Alfonsa”, y la forjaste: Mujer valiente y arriesgada; Mujer que se entrega con una confianza absoluta en Dios; Mujer con gran visión de futuro…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Por eso, te damos gracias, Padre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2.-</a:t>
            </a:r>
            <a:r>
              <a:rPr lang="es-E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Gracias, Espíritu de amor, que inspiraste en Alfonsa un gran Sueño y le encendiste de amor para desplegar ese Sueño en bien de la humanidad más desfavorecida y por eso la inspiraste para fundar nuestra congregación…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Por eso, te decimos gracias, Espíritu de amor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s-E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Gracias, Jesús Misionero, porque invitaste a Alfonsa a seguirte como discípula, abrazando tu misma aventura de amar sin límites; de hacer el bien a todos; de enseñar y sanar con pasión… humanizando y creando fraternidad en cada realidad…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eso, te damos gracias, Jesús Hermano</a:t>
            </a:r>
            <a:r>
              <a:rPr lang="es-ES" sz="2000" b="1" i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060C666-BFEC-4A8F-B9EE-94D3B8B144F1}"/>
              </a:ext>
            </a:extLst>
          </p:cNvPr>
          <p:cNvSpPr/>
          <p:nvPr/>
        </p:nvSpPr>
        <p:spPr>
          <a:xfrm rot="21207383">
            <a:off x="2325872" y="185697"/>
            <a:ext cx="2940228" cy="480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s-ES" sz="2400" b="1" i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ACCIÓN DE GRACIAS</a:t>
            </a:r>
            <a:endParaRPr lang="es-ES" sz="2400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5" descr="Imagen relacionada">
            <a:extLst>
              <a:ext uri="{FF2B5EF4-FFF2-40B4-BE49-F238E27FC236}">
                <a16:creationId xmlns:a16="http://schemas.microsoft.com/office/drawing/2014/main" id="{5158C77E-7BE9-4692-B227-19AF6A9E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242">
            <a:off x="6463719" y="4685996"/>
            <a:ext cx="2657891" cy="204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D874BBF-D255-4DAB-A115-EB1C5F756FD5}"/>
              </a:ext>
            </a:extLst>
          </p:cNvPr>
          <p:cNvSpPr/>
          <p:nvPr/>
        </p:nvSpPr>
        <p:spPr>
          <a:xfrm>
            <a:off x="2949387" y="5215785"/>
            <a:ext cx="3971365" cy="165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TODOS: </a:t>
            </a:r>
            <a:r>
              <a:rPr lang="es-E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 Señor, porque cada día nos impulsas, con la fuerza de tu espíritu, a salir a la misión y continuar la obra de promoción que inició Alfonsa.</a:t>
            </a:r>
            <a:r>
              <a:rPr lang="es-ES" b="1" i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A36AEF-301C-4A54-8A33-2833DFD634C3}"/>
              </a:ext>
            </a:extLst>
          </p:cNvPr>
          <p:cNvSpPr/>
          <p:nvPr/>
        </p:nvSpPr>
        <p:spPr>
          <a:xfrm rot="20740185">
            <a:off x="-213970" y="5643243"/>
            <a:ext cx="3314572" cy="480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" sz="2400" b="1" i="1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Doy GRACIAS POR…</a:t>
            </a:r>
          </a:p>
        </p:txBody>
      </p:sp>
    </p:spTree>
    <p:extLst>
      <p:ext uri="{BB962C8B-B14F-4D97-AF65-F5344CB8AC3E}">
        <p14:creationId xmlns:p14="http://schemas.microsoft.com/office/powerpoint/2010/main" val="3057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Imagen relacionada">
            <a:extLst>
              <a:ext uri="{FF2B5EF4-FFF2-40B4-BE49-F238E27FC236}">
                <a16:creationId xmlns:a16="http://schemas.microsoft.com/office/drawing/2014/main" id="{DE43834C-41F9-486D-8AFC-2C6BD38C4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12303" r="29062"/>
          <a:stretch/>
        </p:blipFill>
        <p:spPr bwMode="auto">
          <a:xfrm>
            <a:off x="-18516" y="0"/>
            <a:ext cx="9162516" cy="70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F8336-19E9-4D34-9C9A-B8F4E4A6CF60}"/>
              </a:ext>
            </a:extLst>
          </p:cNvPr>
          <p:cNvSpPr txBox="1"/>
          <p:nvPr/>
        </p:nvSpPr>
        <p:spPr>
          <a:xfrm>
            <a:off x="-295836" y="498801"/>
            <a:ext cx="2902530" cy="156966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RENOVAMOS NUESTROS VOTOS</a:t>
            </a:r>
          </a:p>
        </p:txBody>
      </p:sp>
      <p:pic>
        <p:nvPicPr>
          <p:cNvPr id="11" name="WordPictureWatermark13869205" descr="banner-nuevo-diseo-web-mic-mod-1-306_nav_big_3">
            <a:extLst>
              <a:ext uri="{FF2B5EF4-FFF2-40B4-BE49-F238E27FC236}">
                <a16:creationId xmlns:a16="http://schemas.microsoft.com/office/drawing/2014/main" id="{7A766F87-18E6-4075-8B1C-CD56B3C83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9"/>
          <a:stretch/>
        </p:blipFill>
        <p:spPr bwMode="auto">
          <a:xfrm>
            <a:off x="6050005" y="-72022"/>
            <a:ext cx="3186174" cy="4006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750807C-D7BD-4692-9217-70972F28DB2D}"/>
              </a:ext>
            </a:extLst>
          </p:cNvPr>
          <p:cNvSpPr/>
          <p:nvPr/>
        </p:nvSpPr>
        <p:spPr>
          <a:xfrm rot="21317605">
            <a:off x="2285999" y="12256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Hoy renovamos nuestra entrega como </a:t>
            </a:r>
            <a:r>
              <a:rPr lang="es-ES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discípul@s</a:t>
            </a:r>
            <a:r>
              <a:rPr lang="es-E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Jesús con </a:t>
            </a:r>
            <a:r>
              <a:rPr lang="es-ES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compromiso de vivir haciendo y recibiendo el bien, educando y sanando.</a:t>
            </a:r>
          </a:p>
          <a:p>
            <a:pPr algn="just"/>
            <a:endParaRPr lang="es-E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Seguimos creyendo y creando este nuevo tiempo.  </a:t>
            </a:r>
            <a:r>
              <a:rPr lang="es-ES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Junt@s</a:t>
            </a:r>
            <a:r>
              <a:rPr lang="es-E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camino, al servicio de la vida-misión, sigamos avanzando hacia donde la Ruah nos mueva. María, mujer llena del Espíritu nos acompaña. </a:t>
            </a:r>
            <a:endParaRPr lang="es-E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11CA5D-FF1C-492B-B11B-B3D3762C79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84" y="4222798"/>
            <a:ext cx="5218337" cy="27627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Serenata 1</Template>
  <TotalTime>1762</TotalTime>
  <Words>854</Words>
  <Application>Microsoft Office PowerPoint</Application>
  <PresentationFormat>Presentación en pantalla (4:3)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Bahnschrift Light Condensed</vt:lpstr>
      <vt:lpstr>Brush Script MT</vt:lpstr>
      <vt:lpstr>Calibri</vt:lpstr>
      <vt:lpstr>Calibri Light</vt:lpstr>
      <vt:lpstr>Cambria</vt:lpstr>
      <vt:lpstr>Century Gothic</vt:lpstr>
      <vt:lpstr>Comic Sans MS</vt:lpstr>
      <vt:lpstr>Times New Roman</vt:lpstr>
      <vt:lpstr>Wingdings</vt:lpstr>
      <vt:lpstr>Tema de Office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ordenador</dc:creator>
  <cp:lastModifiedBy>Secretaría</cp:lastModifiedBy>
  <cp:revision>180</cp:revision>
  <dcterms:created xsi:type="dcterms:W3CDTF">2011-01-27T17:00:36Z</dcterms:created>
  <dcterms:modified xsi:type="dcterms:W3CDTF">2019-07-29T16:51:01Z</dcterms:modified>
</cp:coreProperties>
</file>