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8" r:id="rId4"/>
    <p:sldId id="267" r:id="rId5"/>
    <p:sldId id="260" r:id="rId6"/>
    <p:sldId id="266"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22"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EA1BA8-A2D2-45EC-A17A-8A7DEAEEFA70}" type="datetimeFigureOut">
              <a:rPr lang="es-ES" smtClean="0"/>
              <a:t>23/11/2016</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4EF3AF-46F8-4615-9EFF-0220F09BE40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4EF3AF-46F8-4615-9EFF-0220F09BE40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644EF3AF-46F8-4615-9EFF-0220F09BE40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6EA1BA8-A2D2-45EC-A17A-8A7DEAEEFA70}" type="datetimeFigureOut">
              <a:rPr lang="es-ES" smtClean="0"/>
              <a:t>23/11/2016</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EA1BA8-A2D2-45EC-A17A-8A7DEAEEFA70}" type="datetimeFigureOut">
              <a:rPr lang="es-ES" smtClean="0"/>
              <a:t>23/11/2016</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4EF3AF-46F8-4615-9EFF-0220F09BE40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4048" y="620688"/>
            <a:ext cx="3881264" cy="1412728"/>
          </a:xfrm>
        </p:spPr>
        <p:txBody>
          <a:bodyPr/>
          <a:lstStyle/>
          <a:p>
            <a:r>
              <a:rPr lang="es-ES" sz="4800" u="none" strike="noStrike" dirty="0" smtClean="0">
                <a:solidFill>
                  <a:schemeClr val="tx1"/>
                </a:solidFill>
                <a:effectLst/>
                <a:latin typeface="Verdana"/>
              </a:rPr>
              <a:t>Adviento</a:t>
            </a:r>
            <a:endParaRPr lang="es-ES" sz="4800" dirty="0">
              <a:solidFill>
                <a:schemeClr val="tx1"/>
              </a:solidFill>
            </a:endParaRPr>
          </a:p>
        </p:txBody>
      </p:sp>
      <p:sp>
        <p:nvSpPr>
          <p:cNvPr id="3" name="2 Subtítulo"/>
          <p:cNvSpPr>
            <a:spLocks noGrp="1"/>
          </p:cNvSpPr>
          <p:nvPr>
            <p:ph type="subTitle" idx="1"/>
          </p:nvPr>
        </p:nvSpPr>
        <p:spPr>
          <a:xfrm>
            <a:off x="251520" y="2204864"/>
            <a:ext cx="7941592" cy="1415008"/>
          </a:xfrm>
        </p:spPr>
        <p:txBody>
          <a:bodyPr>
            <a:normAutofit/>
          </a:bodyPr>
          <a:lstStyle/>
          <a:p>
            <a:r>
              <a:rPr lang="es-ES" b="1" dirty="0" smtClean="0"/>
              <a:t>Un nuevo año litúrgico comienza. El adviento es su puerta, tiempo favorable, de reflexión, de perdón, de esperanza… oportunidad en que nos preparamos espiritualmente para vivir el nacimiento de Cristo, Nuestro Salvador .</a:t>
            </a:r>
            <a:endParaRPr lang="es-ES" b="1" u="none" strike="noStrike" dirty="0" smtClean="0">
              <a:solidFill>
                <a:srgbClr val="333333"/>
              </a:solidFill>
              <a:effectLst/>
              <a:latin typeface="Verdana"/>
            </a:endParaRPr>
          </a:p>
          <a:p>
            <a:endParaRPr lang="es-ES" dirty="0"/>
          </a:p>
        </p:txBody>
      </p:sp>
      <p:sp>
        <p:nvSpPr>
          <p:cNvPr id="4" name="3 Rectángulo"/>
          <p:cNvSpPr/>
          <p:nvPr/>
        </p:nvSpPr>
        <p:spPr>
          <a:xfrm>
            <a:off x="-36512" y="-27384"/>
            <a:ext cx="5792740" cy="954107"/>
          </a:xfrm>
          <a:prstGeom prst="rect">
            <a:avLst/>
          </a:prstGeom>
        </p:spPr>
        <p:txBody>
          <a:bodyPr wrap="none">
            <a:spAutoFit/>
          </a:bodyPr>
          <a:lstStyle/>
          <a:p>
            <a:r>
              <a:rPr lang="es-ES" sz="2800" dirty="0">
                <a:solidFill>
                  <a:srgbClr val="FFFF00"/>
                </a:solidFill>
              </a:rPr>
              <a:t>¡</a:t>
            </a:r>
            <a:r>
              <a:rPr lang="es-ES" sz="2800" dirty="0" smtClean="0">
                <a:solidFill>
                  <a:srgbClr val="FFFF00"/>
                </a:solidFill>
              </a:rPr>
              <a:t>Estad </a:t>
            </a:r>
            <a:r>
              <a:rPr lang="es-ES" sz="2800" dirty="0">
                <a:solidFill>
                  <a:srgbClr val="FFFF00"/>
                </a:solidFill>
              </a:rPr>
              <a:t>en vela </a:t>
            </a:r>
            <a:r>
              <a:rPr lang="es-ES" sz="2800" dirty="0" smtClean="0">
                <a:solidFill>
                  <a:srgbClr val="FFFF00"/>
                </a:solidFill>
              </a:rPr>
              <a:t>y preparados!</a:t>
            </a:r>
          </a:p>
          <a:p>
            <a:r>
              <a:rPr lang="es-ES" sz="2800" dirty="0" smtClean="0">
                <a:solidFill>
                  <a:srgbClr val="FFFF00"/>
                </a:solidFill>
              </a:rPr>
              <a:t>Porque viene el Hijo del Hombre… </a:t>
            </a:r>
            <a:endParaRPr lang="es-ES" sz="2800" dirty="0">
              <a:solidFill>
                <a:srgbClr val="FFFF00"/>
              </a:solidFill>
            </a:endParaRPr>
          </a:p>
        </p:txBody>
      </p:sp>
      <p:sp>
        <p:nvSpPr>
          <p:cNvPr id="6" name="5 Rectángulo"/>
          <p:cNvSpPr/>
          <p:nvPr/>
        </p:nvSpPr>
        <p:spPr>
          <a:xfrm>
            <a:off x="1656184" y="3862789"/>
            <a:ext cx="6588224" cy="646331"/>
          </a:xfrm>
          <a:prstGeom prst="rect">
            <a:avLst/>
          </a:prstGeom>
        </p:spPr>
        <p:txBody>
          <a:bodyPr wrap="square">
            <a:spAutoFit/>
          </a:bodyPr>
          <a:lstStyle/>
          <a:p>
            <a:r>
              <a:rPr lang="es-ES_tradnl" dirty="0"/>
              <a:t>P</a:t>
            </a:r>
            <a:r>
              <a:rPr lang="es-ES_tradnl" dirty="0" smtClean="0"/>
              <a:t>roponemos </a:t>
            </a:r>
            <a:r>
              <a:rPr lang="es-ES_tradnl" dirty="0"/>
              <a:t>ejercitar una virtud </a:t>
            </a:r>
          </a:p>
          <a:p>
            <a:r>
              <a:rPr lang="es-ES_tradnl" dirty="0"/>
              <a:t>cada semana de este maravilloso tiempo de oportunidad:</a:t>
            </a:r>
            <a:endParaRPr lang="es-ES" dirty="0"/>
          </a:p>
        </p:txBody>
      </p:sp>
      <p:pic>
        <p:nvPicPr>
          <p:cNvPr id="8" name="Picture 1"/>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4419192"/>
            <a:ext cx="2627784" cy="25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strella de 5 puntas"/>
          <p:cNvSpPr/>
          <p:nvPr/>
        </p:nvSpPr>
        <p:spPr>
          <a:xfrm flipH="1">
            <a:off x="1187624" y="4419192"/>
            <a:ext cx="216024" cy="261328"/>
          </a:xfrm>
          <a:prstGeom prst="star5">
            <a:avLst/>
          </a:prstGeom>
          <a:effectLst>
            <a:glow rad="228600">
              <a:schemeClr val="accent4">
                <a:satMod val="175000"/>
                <a:alpha val="40000"/>
              </a:schemeClr>
            </a:glow>
            <a:outerShdw blurRad="39000" dist="25400" dir="5400000" rotWithShape="0">
              <a:schemeClr val="accent4">
                <a:shade val="33000"/>
                <a:alpha val="83000"/>
              </a:scheme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0" name="9 Estrella de 5 puntas"/>
          <p:cNvSpPr/>
          <p:nvPr/>
        </p:nvSpPr>
        <p:spPr>
          <a:xfrm flipH="1">
            <a:off x="1979710" y="5112568"/>
            <a:ext cx="216025" cy="216024"/>
          </a:xfrm>
          <a:prstGeom prst="star5">
            <a:avLst/>
          </a:prstGeom>
          <a:effectLst>
            <a:glow rad="228600">
              <a:schemeClr val="accent4">
                <a:satMod val="175000"/>
                <a:alpha val="40000"/>
              </a:schemeClr>
            </a:glow>
            <a:outerShdw blurRad="39000" dist="25400" dir="5400000" rotWithShape="0">
              <a:schemeClr val="accent4">
                <a:shade val="33000"/>
                <a:alpha val="83000"/>
              </a:scheme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1" name="10 Estrella de 5 puntas"/>
          <p:cNvSpPr/>
          <p:nvPr/>
        </p:nvSpPr>
        <p:spPr>
          <a:xfrm flipH="1">
            <a:off x="395536" y="4851240"/>
            <a:ext cx="216024" cy="261328"/>
          </a:xfrm>
          <a:prstGeom prst="star5">
            <a:avLst/>
          </a:prstGeom>
          <a:effectLst>
            <a:glow rad="228600">
              <a:schemeClr val="accent4">
                <a:satMod val="175000"/>
                <a:alpha val="40000"/>
              </a:schemeClr>
            </a:glow>
            <a:outerShdw blurRad="39000" dist="25400" dir="5400000" rotWithShape="0">
              <a:schemeClr val="accent4">
                <a:shade val="33000"/>
                <a:alpha val="83000"/>
              </a:scheme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12" name="11 Estrella de 5 puntas"/>
          <p:cNvSpPr/>
          <p:nvPr/>
        </p:nvSpPr>
        <p:spPr>
          <a:xfrm flipH="1">
            <a:off x="1097868" y="5557628"/>
            <a:ext cx="216024" cy="261328"/>
          </a:xfrm>
          <a:prstGeom prst="star5">
            <a:avLst/>
          </a:prstGeom>
          <a:effectLst>
            <a:glow rad="228600">
              <a:schemeClr val="accent4">
                <a:satMod val="175000"/>
                <a:alpha val="40000"/>
              </a:schemeClr>
            </a:glow>
            <a:outerShdw blurRad="39000" dist="25400" dir="5400000" rotWithShape="0">
              <a:schemeClr val="accent4">
                <a:shade val="33000"/>
                <a:alpha val="83000"/>
              </a:scheme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207086368"/>
              </p:ext>
            </p:extLst>
          </p:nvPr>
        </p:nvGraphicFramePr>
        <p:xfrm>
          <a:off x="3347863" y="4712370"/>
          <a:ext cx="5688633" cy="2103120"/>
        </p:xfrm>
        <a:graphic>
          <a:graphicData uri="http://schemas.openxmlformats.org/drawingml/2006/table">
            <a:tbl>
              <a:tblPr firstRow="1" bandRow="1">
                <a:tableStyleId>{5C22544A-7EE6-4342-B048-85BDC9FD1C3A}</a:tableStyleId>
              </a:tblPr>
              <a:tblGrid>
                <a:gridCol w="1896211"/>
                <a:gridCol w="1896211"/>
                <a:gridCol w="1896211"/>
              </a:tblGrid>
              <a:tr h="622052">
                <a:tc>
                  <a:txBody>
                    <a:bodyPr/>
                    <a:lstStyle/>
                    <a:p>
                      <a:pPr algn="ctr"/>
                      <a:r>
                        <a:rPr lang="es-VE" dirty="0" smtClean="0"/>
                        <a:t>TIEMPO</a:t>
                      </a:r>
                      <a:r>
                        <a:rPr lang="es-VE" baseline="0" dirty="0" smtClean="0"/>
                        <a:t> DE ADVIENTO</a:t>
                      </a:r>
                      <a:endParaRPr lang="es-VE" dirty="0"/>
                    </a:p>
                  </a:txBody>
                  <a:tcPr/>
                </a:tc>
                <a:tc>
                  <a:txBody>
                    <a:bodyPr/>
                    <a:lstStyle/>
                    <a:p>
                      <a:pPr algn="ctr"/>
                      <a:r>
                        <a:rPr lang="es-VE" dirty="0" smtClean="0"/>
                        <a:t>FECHA</a:t>
                      </a:r>
                      <a:endParaRPr lang="es-VE" dirty="0"/>
                    </a:p>
                  </a:txBody>
                  <a:tcPr/>
                </a:tc>
                <a:tc>
                  <a:txBody>
                    <a:bodyPr/>
                    <a:lstStyle/>
                    <a:p>
                      <a:pPr algn="ctr"/>
                      <a:r>
                        <a:rPr lang="es-VE" dirty="0" smtClean="0"/>
                        <a:t>VIRTUD A EJERCITAR</a:t>
                      </a:r>
                      <a:endParaRPr lang="es-VE" dirty="0"/>
                    </a:p>
                  </a:txBody>
                  <a:tcPr/>
                </a:tc>
              </a:tr>
              <a:tr h="355458">
                <a:tc>
                  <a:txBody>
                    <a:bodyPr/>
                    <a:lstStyle/>
                    <a:p>
                      <a:pPr algn="ctr"/>
                      <a:r>
                        <a:rPr lang="es-VE" dirty="0" smtClean="0"/>
                        <a:t>1ª</a:t>
                      </a:r>
                      <a:r>
                        <a:rPr lang="es-VE" baseline="0" dirty="0" smtClean="0"/>
                        <a:t> Semana</a:t>
                      </a:r>
                      <a:endParaRPr lang="es-VE" dirty="0" smtClean="0"/>
                    </a:p>
                  </a:txBody>
                  <a:tcPr/>
                </a:tc>
                <a:tc>
                  <a:txBody>
                    <a:bodyPr/>
                    <a:lstStyle/>
                    <a:p>
                      <a:pPr algn="ctr"/>
                      <a:r>
                        <a:rPr lang="es-VE" dirty="0" smtClean="0"/>
                        <a:t>27 Nov 2016</a:t>
                      </a:r>
                      <a:endParaRPr lang="es-VE" dirty="0"/>
                    </a:p>
                  </a:txBody>
                  <a:tcPr/>
                </a:tc>
                <a:tc>
                  <a:txBody>
                    <a:bodyPr/>
                    <a:lstStyle/>
                    <a:p>
                      <a:pPr algn="ctr"/>
                      <a:r>
                        <a:rPr lang="es-VE" dirty="0" smtClean="0"/>
                        <a:t>Paz</a:t>
                      </a:r>
                      <a:endParaRPr lang="es-VE" dirty="0"/>
                    </a:p>
                  </a:txBody>
                  <a:tcPr/>
                </a:tc>
              </a:tr>
              <a:tr h="355458">
                <a:tc>
                  <a:txBody>
                    <a:bodyPr/>
                    <a:lstStyle/>
                    <a:p>
                      <a:pPr algn="ctr"/>
                      <a:r>
                        <a:rPr lang="es-VE" dirty="0" smtClean="0"/>
                        <a:t>2ª Semana</a:t>
                      </a:r>
                      <a:endParaRPr lang="es-VE" dirty="0"/>
                    </a:p>
                  </a:txBody>
                  <a:tcPr/>
                </a:tc>
                <a:tc>
                  <a:txBody>
                    <a:bodyPr/>
                    <a:lstStyle/>
                    <a:p>
                      <a:pPr algn="ctr"/>
                      <a:r>
                        <a:rPr lang="es-VE" dirty="0" smtClean="0"/>
                        <a:t> 04 Dic 2016</a:t>
                      </a:r>
                      <a:endParaRPr lang="es-VE" dirty="0"/>
                    </a:p>
                  </a:txBody>
                  <a:tcPr/>
                </a:tc>
                <a:tc>
                  <a:txBody>
                    <a:bodyPr/>
                    <a:lstStyle/>
                    <a:p>
                      <a:pPr algn="ctr"/>
                      <a:r>
                        <a:rPr lang="es-VE" dirty="0" smtClean="0"/>
                        <a:t>Justicia</a:t>
                      </a:r>
                      <a:endParaRPr lang="es-VE" dirty="0"/>
                    </a:p>
                  </a:txBody>
                  <a:tcPr/>
                </a:tc>
              </a:tr>
              <a:tr h="355458">
                <a:tc>
                  <a:txBody>
                    <a:bodyPr/>
                    <a:lstStyle/>
                    <a:p>
                      <a:pPr algn="ctr"/>
                      <a:r>
                        <a:rPr lang="es-VE" dirty="0" smtClean="0"/>
                        <a:t>3ª Semana</a:t>
                      </a:r>
                      <a:endParaRPr lang="es-VE" dirty="0"/>
                    </a:p>
                  </a:txBody>
                  <a:tcPr/>
                </a:tc>
                <a:tc>
                  <a:txBody>
                    <a:bodyPr/>
                    <a:lstStyle/>
                    <a:p>
                      <a:pPr algn="ctr"/>
                      <a:r>
                        <a:rPr lang="es-VE" dirty="0" smtClean="0"/>
                        <a:t>11 Dic 2016</a:t>
                      </a:r>
                      <a:endParaRPr lang="es-VE" dirty="0"/>
                    </a:p>
                  </a:txBody>
                  <a:tcPr/>
                </a:tc>
                <a:tc>
                  <a:txBody>
                    <a:bodyPr/>
                    <a:lstStyle/>
                    <a:p>
                      <a:pPr algn="ctr"/>
                      <a:r>
                        <a:rPr lang="es-VE" dirty="0" smtClean="0"/>
                        <a:t>Alegría</a:t>
                      </a:r>
                      <a:endParaRPr lang="es-VE" dirty="0"/>
                    </a:p>
                  </a:txBody>
                  <a:tcPr/>
                </a:tc>
              </a:tr>
              <a:tr h="355458">
                <a:tc>
                  <a:txBody>
                    <a:bodyPr/>
                    <a:lstStyle/>
                    <a:p>
                      <a:pPr algn="ctr"/>
                      <a:r>
                        <a:rPr lang="es-VE" dirty="0" smtClean="0"/>
                        <a:t>4ª semana</a:t>
                      </a:r>
                      <a:endParaRPr lang="es-VE" dirty="0"/>
                    </a:p>
                  </a:txBody>
                  <a:tcPr/>
                </a:tc>
                <a:tc>
                  <a:txBody>
                    <a:bodyPr/>
                    <a:lstStyle/>
                    <a:p>
                      <a:pPr algn="ctr"/>
                      <a:r>
                        <a:rPr lang="es-VE" dirty="0" smtClean="0"/>
                        <a:t>18 Dic 2016</a:t>
                      </a:r>
                      <a:endParaRPr lang="es-VE" dirty="0"/>
                    </a:p>
                  </a:txBody>
                  <a:tcPr/>
                </a:tc>
                <a:tc>
                  <a:txBody>
                    <a:bodyPr/>
                    <a:lstStyle/>
                    <a:p>
                      <a:pPr algn="ctr"/>
                      <a:r>
                        <a:rPr lang="es-VE" dirty="0" smtClean="0"/>
                        <a:t>Fe</a:t>
                      </a:r>
                      <a:endParaRPr lang="es-VE" dirty="0"/>
                    </a:p>
                  </a:txBody>
                  <a:tcPr/>
                </a:tc>
              </a:tr>
            </a:tbl>
          </a:graphicData>
        </a:graphic>
      </p:graphicFrame>
    </p:spTree>
    <p:extLst>
      <p:ext uri="{BB962C8B-B14F-4D97-AF65-F5344CB8AC3E}">
        <p14:creationId xmlns:p14="http://schemas.microsoft.com/office/powerpoint/2010/main" val="12988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15072" y="1712960"/>
            <a:ext cx="5105400" cy="2868168"/>
          </a:xfrm>
        </p:spPr>
        <p:txBody>
          <a:bodyPr/>
          <a:lstStyle/>
          <a:p>
            <a:r>
              <a:rPr lang="es-ES" dirty="0">
                <a:solidFill>
                  <a:srgbClr val="333333"/>
                </a:solidFill>
                <a:latin typeface="Verdana"/>
              </a:rPr>
              <a:t>P</a:t>
            </a:r>
            <a:r>
              <a:rPr lang="es-ES" u="none" strike="noStrike" dirty="0" smtClean="0">
                <a:solidFill>
                  <a:srgbClr val="333333"/>
                </a:solidFill>
                <a:effectLst/>
                <a:latin typeface="Verdana"/>
              </a:rPr>
              <a:t>rimer Domingo de Adviento</a:t>
            </a:r>
            <a:endParaRPr lang="es-ES" dirty="0"/>
          </a:p>
        </p:txBody>
      </p:sp>
      <p:sp>
        <p:nvSpPr>
          <p:cNvPr id="6" name="5 Rectángulo"/>
          <p:cNvSpPr/>
          <p:nvPr/>
        </p:nvSpPr>
        <p:spPr>
          <a:xfrm>
            <a:off x="2916413" y="633462"/>
            <a:ext cx="1367555"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paz</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6 Rectángulo"/>
          <p:cNvSpPr/>
          <p:nvPr/>
        </p:nvSpPr>
        <p:spPr>
          <a:xfrm>
            <a:off x="1619672" y="5313982"/>
            <a:ext cx="6747361"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27 Noviembre 2016</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02" y="1772816"/>
            <a:ext cx="396729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Acorde"/>
          <p:cNvSpPr/>
          <p:nvPr/>
        </p:nvSpPr>
        <p:spPr>
          <a:xfrm rot="12171676">
            <a:off x="-819135" y="1761922"/>
            <a:ext cx="2933397" cy="286601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44201" y="1916832"/>
            <a:ext cx="3839767" cy="2585323"/>
          </a:xfrm>
          <a:prstGeom prst="rect">
            <a:avLst/>
          </a:prstGeom>
        </p:spPr>
        <p:txBody>
          <a:bodyPr wrap="square">
            <a:spAutoFit/>
          </a:bodyPr>
          <a:lstStyle/>
          <a:p>
            <a:r>
              <a:rPr lang="es-ES" dirty="0">
                <a:solidFill>
                  <a:schemeClr val="bg1"/>
                </a:solidFill>
              </a:rPr>
              <a:t>Padre misericordioso,</a:t>
            </a:r>
            <a:r>
              <a:rPr lang="es-ES" dirty="0" smtClean="0">
                <a:solidFill>
                  <a:schemeClr val="bg1"/>
                </a:solidFill>
              </a:rPr>
              <a:t/>
            </a:r>
            <a:br>
              <a:rPr lang="es-ES" dirty="0" smtClean="0">
                <a:solidFill>
                  <a:schemeClr val="bg1"/>
                </a:solidFill>
              </a:rPr>
            </a:br>
            <a:r>
              <a:rPr lang="es-ES" dirty="0">
                <a:solidFill>
                  <a:schemeClr val="bg1"/>
                </a:solidFill>
              </a:rPr>
              <a:t>que todos los creyen</a:t>
            </a:r>
            <a:r>
              <a:rPr lang="es-ES" dirty="0"/>
              <a:t>tes</a:t>
            </a:r>
            <a:r>
              <a:rPr lang="es-ES" dirty="0">
                <a:solidFill>
                  <a:schemeClr val="bg1"/>
                </a:solidFill>
              </a:rPr>
              <a:t> </a:t>
            </a:r>
            <a:r>
              <a:rPr lang="es-ES" dirty="0" smtClean="0"/>
              <a:t>encu</a:t>
            </a:r>
            <a:r>
              <a:rPr lang="es-ES" dirty="0" smtClean="0">
                <a:solidFill>
                  <a:schemeClr val="bg1"/>
                </a:solidFill>
              </a:rPr>
              <a:t>entren</a:t>
            </a:r>
            <a:br>
              <a:rPr lang="es-ES" dirty="0" smtClean="0">
                <a:solidFill>
                  <a:schemeClr val="bg1"/>
                </a:solidFill>
              </a:rPr>
            </a:br>
            <a:r>
              <a:rPr lang="es-ES" dirty="0">
                <a:solidFill>
                  <a:schemeClr val="bg1"/>
                </a:solidFill>
              </a:rPr>
              <a:t>la valentía de per</a:t>
            </a:r>
            <a:r>
              <a:rPr lang="es-ES" dirty="0"/>
              <a:t>donarse un</a:t>
            </a:r>
            <a:r>
              <a:rPr lang="es-ES" dirty="0">
                <a:solidFill>
                  <a:schemeClr val="bg1"/>
                </a:solidFill>
              </a:rPr>
              <a:t>os a otros,</a:t>
            </a:r>
            <a:r>
              <a:rPr lang="es-ES" dirty="0" smtClean="0">
                <a:solidFill>
                  <a:schemeClr val="bg1"/>
                </a:solidFill>
              </a:rPr>
              <a:t/>
            </a:r>
            <a:br>
              <a:rPr lang="es-ES" dirty="0" smtClean="0">
                <a:solidFill>
                  <a:schemeClr val="bg1"/>
                </a:solidFill>
              </a:rPr>
            </a:br>
            <a:r>
              <a:rPr lang="es-ES" dirty="0">
                <a:solidFill>
                  <a:schemeClr val="bg1"/>
                </a:solidFill>
              </a:rPr>
              <a:t>a fin de que se </a:t>
            </a:r>
            <a:r>
              <a:rPr lang="es-ES" dirty="0"/>
              <a:t>curen las h</a:t>
            </a:r>
            <a:r>
              <a:rPr lang="es-ES" dirty="0">
                <a:solidFill>
                  <a:schemeClr val="bg1"/>
                </a:solidFill>
              </a:rPr>
              <a:t>eridas del pasado y </a:t>
            </a:r>
            <a:r>
              <a:rPr lang="es-ES" dirty="0" smtClean="0">
                <a:solidFill>
                  <a:schemeClr val="bg1"/>
                </a:solidFill>
              </a:rPr>
              <a:t>no sean </a:t>
            </a:r>
            <a:r>
              <a:rPr lang="es-ES" dirty="0">
                <a:solidFill>
                  <a:schemeClr val="bg1"/>
                </a:solidFill>
              </a:rPr>
              <a:t>un pretexto</a:t>
            </a:r>
            <a:r>
              <a:rPr lang="es-ES" dirty="0" smtClean="0">
                <a:solidFill>
                  <a:schemeClr val="bg1"/>
                </a:solidFill>
              </a:rPr>
              <a:t/>
            </a:r>
            <a:br>
              <a:rPr lang="es-ES" dirty="0" smtClean="0">
                <a:solidFill>
                  <a:schemeClr val="bg1"/>
                </a:solidFill>
              </a:rPr>
            </a:br>
            <a:r>
              <a:rPr lang="es-ES" dirty="0">
                <a:solidFill>
                  <a:schemeClr val="bg1"/>
                </a:solidFill>
              </a:rPr>
              <a:t>para nuevos sufrimientos en el presente</a:t>
            </a:r>
            <a:r>
              <a:rPr lang="es-ES" dirty="0" smtClean="0">
                <a:solidFill>
                  <a:schemeClr val="bg1"/>
                </a:solidFill>
              </a:rPr>
              <a:t>.</a:t>
            </a:r>
          </a:p>
          <a:p>
            <a:r>
              <a:rPr lang="es-ES_tradnl" b="1" dirty="0" smtClean="0">
                <a:solidFill>
                  <a:schemeClr val="bg1"/>
                </a:solidFill>
              </a:rPr>
              <a:t>San Juan Pablo II</a:t>
            </a:r>
            <a:endParaRPr lang="es-ES" b="1"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8559" flipH="1">
            <a:off x="6978650" y="244572"/>
            <a:ext cx="166841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799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4312" y="1628800"/>
            <a:ext cx="2952328" cy="4801314"/>
          </a:xfrm>
          <a:prstGeom prst="rect">
            <a:avLst/>
          </a:prstGeom>
        </p:spPr>
        <p:txBody>
          <a:bodyPr wrap="square">
            <a:spAutoFit/>
          </a:bodyPr>
          <a:lstStyle/>
          <a:p>
            <a:r>
              <a:rPr lang="es-ES" dirty="0">
                <a:solidFill>
                  <a:schemeClr val="bg1"/>
                </a:solidFill>
              </a:rPr>
              <a:t>A</a:t>
            </a:r>
            <a:r>
              <a:rPr lang="es-ES" dirty="0" smtClean="0">
                <a:solidFill>
                  <a:schemeClr val="bg1"/>
                </a:solidFill>
              </a:rPr>
              <a:t>nte </a:t>
            </a:r>
            <a:r>
              <a:rPr lang="es-ES" dirty="0">
                <a:solidFill>
                  <a:schemeClr val="bg1"/>
                </a:solidFill>
              </a:rPr>
              <a:t>la terrible y compleja realidad de </a:t>
            </a:r>
            <a:r>
              <a:rPr lang="es-ES" dirty="0" smtClean="0">
                <a:solidFill>
                  <a:schemeClr val="bg1"/>
                </a:solidFill>
              </a:rPr>
              <a:t>guerra que vive hoy nuestro mundo, hemos de tomar una postura auténticamente evangélica, que nos lleve a un cambio fundamental </a:t>
            </a:r>
            <a:r>
              <a:rPr lang="es-ES" dirty="0">
                <a:solidFill>
                  <a:schemeClr val="bg1"/>
                </a:solidFill>
              </a:rPr>
              <a:t>en </a:t>
            </a:r>
            <a:r>
              <a:rPr lang="es-ES" dirty="0" smtClean="0">
                <a:solidFill>
                  <a:schemeClr val="bg1"/>
                </a:solidFill>
              </a:rPr>
              <a:t>nuestra</a:t>
            </a:r>
            <a:r>
              <a:rPr lang="es-ES" dirty="0">
                <a:solidFill>
                  <a:schemeClr val="bg1"/>
                </a:solidFill>
              </a:rPr>
              <a:t> </a:t>
            </a:r>
            <a:r>
              <a:rPr lang="es-ES" dirty="0" smtClean="0">
                <a:solidFill>
                  <a:schemeClr val="bg1"/>
                </a:solidFill>
              </a:rPr>
              <a:t>actitud</a:t>
            </a:r>
            <a:r>
              <a:rPr lang="es-ES" dirty="0">
                <a:solidFill>
                  <a:schemeClr val="bg1"/>
                </a:solidFill>
              </a:rPr>
              <a:t> </a:t>
            </a:r>
            <a:r>
              <a:rPr lang="es-ES" dirty="0" smtClean="0">
                <a:solidFill>
                  <a:schemeClr val="bg1"/>
                </a:solidFill>
              </a:rPr>
              <a:t>frente </a:t>
            </a:r>
            <a:r>
              <a:rPr lang="es-ES" dirty="0">
                <a:solidFill>
                  <a:schemeClr val="bg1"/>
                </a:solidFill>
              </a:rPr>
              <a:t>a</a:t>
            </a:r>
            <a:r>
              <a:rPr lang="es-ES" dirty="0" smtClean="0">
                <a:solidFill>
                  <a:schemeClr val="bg1"/>
                </a:solidFill>
              </a:rPr>
              <a:t>l </a:t>
            </a:r>
            <a:r>
              <a:rPr lang="es-ES" dirty="0">
                <a:solidFill>
                  <a:schemeClr val="bg1"/>
                </a:solidFill>
              </a:rPr>
              <a:t>fenómeno real y amenazante de la guerra. Y para hacerlo posible, </a:t>
            </a:r>
            <a:r>
              <a:rPr lang="es-ES" dirty="0" smtClean="0">
                <a:solidFill>
                  <a:schemeClr val="bg1"/>
                </a:solidFill>
              </a:rPr>
              <a:t>es necesaria una </a:t>
            </a:r>
            <a:r>
              <a:rPr lang="es-ES" dirty="0">
                <a:solidFill>
                  <a:schemeClr val="bg1"/>
                </a:solidFill>
              </a:rPr>
              <a:t>nueva convicción religiosa y un nuevo empeño ético ante </a:t>
            </a:r>
            <a:r>
              <a:rPr lang="es-ES" dirty="0" smtClean="0">
                <a:solidFill>
                  <a:schemeClr val="bg1"/>
                </a:solidFill>
              </a:rPr>
              <a:t>las expresiones de guerra que nos rodean.</a:t>
            </a:r>
            <a:endParaRPr lang="es-ES" dirty="0">
              <a:solidFill>
                <a:schemeClr val="bg1"/>
              </a:solidFill>
            </a:endParaRPr>
          </a:p>
        </p:txBody>
      </p:sp>
      <p:sp>
        <p:nvSpPr>
          <p:cNvPr id="4" name="3 CuadroTexto"/>
          <p:cNvSpPr txBox="1"/>
          <p:nvPr/>
        </p:nvSpPr>
        <p:spPr>
          <a:xfrm>
            <a:off x="107504" y="44624"/>
            <a:ext cx="8928992" cy="707886"/>
          </a:xfrm>
          <a:prstGeom prst="rect">
            <a:avLst/>
          </a:prstGeom>
          <a:noFill/>
        </p:spPr>
        <p:txBody>
          <a:bodyPr wrap="square" rtlCol="0">
            <a:spAutoFit/>
          </a:bodyPr>
          <a:lstStyle/>
          <a:p>
            <a:r>
              <a:rPr lang="es-ES_tradnl" sz="2000" dirty="0" smtClean="0">
                <a:solidFill>
                  <a:srgbClr val="FFFF00"/>
                </a:solidFill>
              </a:rPr>
              <a:t>En esta primera semana de Adviento, encendamos en nuestras comunidades una vela por la paz con justicia.</a:t>
            </a:r>
            <a:endParaRPr lang="es-ES" sz="2000" dirty="0">
              <a:solidFill>
                <a:srgbClr val="FFFF00"/>
              </a:solidFill>
            </a:endParaRPr>
          </a:p>
        </p:txBody>
      </p:sp>
      <p:sp>
        <p:nvSpPr>
          <p:cNvPr id="5" name="4 CuadroTexto"/>
          <p:cNvSpPr txBox="1"/>
          <p:nvPr/>
        </p:nvSpPr>
        <p:spPr>
          <a:xfrm>
            <a:off x="127592" y="908720"/>
            <a:ext cx="2356176" cy="523220"/>
          </a:xfrm>
          <a:prstGeom prst="rect">
            <a:avLst/>
          </a:prstGeom>
          <a:noFill/>
        </p:spPr>
        <p:txBody>
          <a:bodyPr wrap="square" rtlCol="0">
            <a:spAutoFit/>
          </a:bodyPr>
          <a:lstStyle/>
          <a:p>
            <a:r>
              <a:rPr lang="es-ES_tradnl" sz="2800" dirty="0" smtClean="0">
                <a:solidFill>
                  <a:schemeClr val="bg1"/>
                </a:solidFill>
              </a:rPr>
              <a:t>Motivación</a:t>
            </a:r>
            <a:endParaRPr lang="es-ES" sz="2800" dirty="0">
              <a:solidFill>
                <a:schemeClr val="bg1"/>
              </a:solidFill>
            </a:endParaRPr>
          </a:p>
        </p:txBody>
      </p:sp>
      <p:sp>
        <p:nvSpPr>
          <p:cNvPr id="6" name="5 Rectángulo"/>
          <p:cNvSpPr/>
          <p:nvPr/>
        </p:nvSpPr>
        <p:spPr>
          <a:xfrm>
            <a:off x="4572000" y="976660"/>
            <a:ext cx="3779912" cy="2585323"/>
          </a:xfrm>
          <a:prstGeom prst="rect">
            <a:avLst/>
          </a:prstGeom>
        </p:spPr>
        <p:txBody>
          <a:bodyPr wrap="square">
            <a:spAutoFit/>
          </a:bodyPr>
          <a:lstStyle/>
          <a:p>
            <a:pPr algn="r"/>
            <a:r>
              <a:rPr lang="es-ES_tradnl" dirty="0">
                <a:solidFill>
                  <a:schemeClr val="bg1"/>
                </a:solidFill>
              </a:rPr>
              <a:t>Las armas también están en el lenguaje, en las actitudes… Lo mismo en diversas formas de pensamiento fundamentalista, cerrado, hermético, rígido…</a:t>
            </a:r>
          </a:p>
          <a:p>
            <a:pPr algn="r"/>
            <a:endParaRPr lang="es-ES_tradnl" dirty="0" smtClean="0">
              <a:solidFill>
                <a:schemeClr val="bg1"/>
              </a:solidFill>
            </a:endParaRPr>
          </a:p>
          <a:p>
            <a:pPr algn="r"/>
            <a:r>
              <a:rPr lang="es-ES_tradnl" dirty="0" smtClean="0">
                <a:solidFill>
                  <a:schemeClr val="bg1"/>
                </a:solidFill>
              </a:rPr>
              <a:t>…En </a:t>
            </a:r>
            <a:r>
              <a:rPr lang="es-ES_tradnl" dirty="0">
                <a:solidFill>
                  <a:schemeClr val="bg1"/>
                </a:solidFill>
              </a:rPr>
              <a:t>un momento de silencio, revisemos cuáles son esas armas que poseemos…</a:t>
            </a:r>
            <a:endParaRPr lang="es-ES_tradnl" dirty="0">
              <a:solidFill>
                <a:schemeClr val="bg1"/>
              </a:solidFill>
            </a:endParaRPr>
          </a:p>
        </p:txBody>
      </p:sp>
      <p:sp>
        <p:nvSpPr>
          <p:cNvPr id="8" name="1 Título"/>
          <p:cNvSpPr txBox="1">
            <a:spLocks/>
          </p:cNvSpPr>
          <p:nvPr/>
        </p:nvSpPr>
        <p:spPr>
          <a:xfrm>
            <a:off x="3563888" y="4170824"/>
            <a:ext cx="5472608" cy="482312"/>
          </a:xfrm>
          <a:prstGeom prst="rect">
            <a:avLst/>
          </a:prstGeom>
        </p:spPr>
        <p:txBody>
          <a:bodyPr>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ES_tradnl" sz="2000" dirty="0" smtClean="0"/>
              <a:t>Canto: Hazme un instrumento de tu paz</a:t>
            </a:r>
            <a:endParaRPr lang="es-ES" sz="2000" dirty="0"/>
          </a:p>
        </p:txBody>
      </p:sp>
      <p:sp>
        <p:nvSpPr>
          <p:cNvPr id="9" name="2 Marcador de contenido"/>
          <p:cNvSpPr txBox="1">
            <a:spLocks/>
          </p:cNvSpPr>
          <p:nvPr/>
        </p:nvSpPr>
        <p:spPr>
          <a:xfrm>
            <a:off x="6084168" y="5661248"/>
            <a:ext cx="2195735" cy="576064"/>
          </a:xfrm>
          <a:prstGeom prst="rect">
            <a:avLst/>
          </a:prstGeom>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s-ES" sz="2800" dirty="0" smtClean="0">
                <a:solidFill>
                  <a:srgbClr val="FFFF00"/>
                </a:solidFill>
              </a:rPr>
              <a:t>Isaías 2, 1-5</a:t>
            </a:r>
            <a:endParaRPr lang="es-ES" dirty="0">
              <a:solidFill>
                <a:srgbClr val="FFFF00"/>
              </a:solidFill>
            </a:endParaRPr>
          </a:p>
        </p:txBody>
      </p:sp>
      <p:sp>
        <p:nvSpPr>
          <p:cNvPr id="10" name="9 Rectángulo"/>
          <p:cNvSpPr/>
          <p:nvPr/>
        </p:nvSpPr>
        <p:spPr>
          <a:xfrm>
            <a:off x="5981106" y="6146140"/>
            <a:ext cx="2911374" cy="523220"/>
          </a:xfrm>
          <a:prstGeom prst="rect">
            <a:avLst/>
          </a:prstGeom>
        </p:spPr>
        <p:txBody>
          <a:bodyPr wrap="none">
            <a:spAutoFit/>
          </a:bodyPr>
          <a:lstStyle/>
          <a:p>
            <a:r>
              <a:rPr lang="es-VE" sz="2800" b="1" dirty="0">
                <a:solidFill>
                  <a:srgbClr val="FFFF00"/>
                </a:solidFill>
              </a:rPr>
              <a:t>Mateo 24,37-44</a:t>
            </a:r>
            <a:r>
              <a:rPr lang="es-VE" b="1" dirty="0">
                <a:solidFill>
                  <a:srgbClr val="FFFF00"/>
                </a:solidFill>
              </a:rPr>
              <a:t>.</a:t>
            </a:r>
            <a:endParaRPr lang="es-VE" dirty="0">
              <a:solidFill>
                <a:srgbClr val="FFFF00"/>
              </a:solidFill>
            </a:endParaRPr>
          </a:p>
        </p:txBody>
      </p:sp>
      <p:sp>
        <p:nvSpPr>
          <p:cNvPr id="11" name="10 Rectángulo"/>
          <p:cNvSpPr/>
          <p:nvPr/>
        </p:nvSpPr>
        <p:spPr>
          <a:xfrm>
            <a:off x="6084168" y="4995222"/>
            <a:ext cx="2343911" cy="523220"/>
          </a:xfrm>
          <a:prstGeom prst="rect">
            <a:avLst/>
          </a:prstGeom>
        </p:spPr>
        <p:txBody>
          <a:bodyPr wrap="none">
            <a:spAutoFit/>
          </a:bodyPr>
          <a:lstStyle/>
          <a:p>
            <a:r>
              <a:rPr lang="es-VE" sz="2800" b="1" dirty="0" smtClean="0">
                <a:solidFill>
                  <a:srgbClr val="FFFF00"/>
                </a:solidFill>
              </a:rPr>
              <a:t>Iluminación:</a:t>
            </a:r>
            <a:endParaRPr lang="es-VE" dirty="0">
              <a:solidFill>
                <a:srgbClr val="FFFF00"/>
              </a:solidFill>
            </a:endParaRPr>
          </a:p>
        </p:txBody>
      </p:sp>
    </p:spTree>
    <p:extLst>
      <p:ext uri="{BB962C8B-B14F-4D97-AF65-F5344CB8AC3E}">
        <p14:creationId xmlns:p14="http://schemas.microsoft.com/office/powerpoint/2010/main" val="4132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886"/>
          <a:stretch/>
        </p:blipFill>
        <p:spPr bwMode="auto">
          <a:xfrm>
            <a:off x="0" y="0"/>
            <a:ext cx="81227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3180" y="548680"/>
            <a:ext cx="8386067" cy="2308324"/>
          </a:xfrm>
          <a:prstGeom prst="rect">
            <a:avLst/>
          </a:prstGeom>
        </p:spPr>
        <p:txBody>
          <a:bodyPr wrap="square">
            <a:spAutoFit/>
          </a:bodyPr>
          <a:lstStyle/>
          <a:p>
            <a:r>
              <a:rPr lang="es-ES" b="1" dirty="0">
                <a:solidFill>
                  <a:srgbClr val="FF0000"/>
                </a:solidFill>
              </a:rPr>
              <a:t>L</a:t>
            </a:r>
            <a:r>
              <a:rPr lang="es-ES" b="1" dirty="0" smtClean="0">
                <a:solidFill>
                  <a:srgbClr val="FF0000"/>
                </a:solidFill>
              </a:rPr>
              <a:t>a </a:t>
            </a:r>
            <a:r>
              <a:rPr lang="es-ES" b="1" dirty="0">
                <a:solidFill>
                  <a:srgbClr val="FF0000"/>
                </a:solidFill>
              </a:rPr>
              <a:t>paz social consiste en el establecimiento de buenas relaciones entre grupos </a:t>
            </a:r>
            <a:r>
              <a:rPr lang="es-ES" b="1" dirty="0" smtClean="0">
                <a:solidFill>
                  <a:srgbClr val="FF0000"/>
                </a:solidFill>
              </a:rPr>
              <a:t>humanos, </a:t>
            </a:r>
            <a:r>
              <a:rPr lang="es-ES" b="1" dirty="0">
                <a:solidFill>
                  <a:srgbClr val="FF0000"/>
                </a:solidFill>
              </a:rPr>
              <a:t>o distintos estratos de la sociedad. </a:t>
            </a:r>
            <a:r>
              <a:rPr lang="es-ES" b="1" dirty="0" smtClean="0">
                <a:solidFill>
                  <a:srgbClr val="FF0000"/>
                </a:solidFill>
              </a:rPr>
              <a:t>Y la </a:t>
            </a:r>
            <a:r>
              <a:rPr lang="es-ES" b="1" dirty="0">
                <a:solidFill>
                  <a:srgbClr val="FF0000"/>
                </a:solidFill>
              </a:rPr>
              <a:t>paz individual parece el camino más adecuado para dar lugar en forma progresiva a la instalación de </a:t>
            </a:r>
            <a:r>
              <a:rPr lang="es-ES" b="1" dirty="0" smtClean="0">
                <a:solidFill>
                  <a:srgbClr val="FF0000"/>
                </a:solidFill>
              </a:rPr>
              <a:t>esa </a:t>
            </a:r>
            <a:r>
              <a:rPr lang="es-ES" b="1" dirty="0">
                <a:solidFill>
                  <a:srgbClr val="FF0000"/>
                </a:solidFill>
              </a:rPr>
              <a:t>paz </a:t>
            </a:r>
            <a:r>
              <a:rPr lang="es-ES" b="1" dirty="0" smtClean="0">
                <a:solidFill>
                  <a:srgbClr val="FF0000"/>
                </a:solidFill>
              </a:rPr>
              <a:t>social. </a:t>
            </a:r>
            <a:r>
              <a:rPr lang="es-ES" b="1" dirty="0">
                <a:solidFill>
                  <a:srgbClr val="FF0000"/>
                </a:solidFill>
              </a:rPr>
              <a:t/>
            </a:r>
            <a:br>
              <a:rPr lang="es-ES" b="1" dirty="0">
                <a:solidFill>
                  <a:srgbClr val="FF0000"/>
                </a:solidFill>
              </a:rPr>
            </a:br>
            <a:r>
              <a:rPr lang="es-ES" b="1" dirty="0" smtClean="0">
                <a:solidFill>
                  <a:srgbClr val="FF0000"/>
                </a:solidFill>
              </a:rPr>
              <a:t>La </a:t>
            </a:r>
            <a:r>
              <a:rPr lang="es-ES" b="1" dirty="0">
                <a:solidFill>
                  <a:srgbClr val="FF0000"/>
                </a:solidFill>
              </a:rPr>
              <a:t>paz </a:t>
            </a:r>
            <a:r>
              <a:rPr lang="es-ES" b="1" dirty="0" smtClean="0">
                <a:solidFill>
                  <a:srgbClr val="FF0000"/>
                </a:solidFill>
              </a:rPr>
              <a:t>es el instrumento </a:t>
            </a:r>
            <a:r>
              <a:rPr lang="es-ES" b="1" dirty="0">
                <a:solidFill>
                  <a:srgbClr val="FF0000"/>
                </a:solidFill>
              </a:rPr>
              <a:t>para la convivencia adecuada de los pueblos y las naciones, con el fin último del progreso conjunto de la humanidad en armonía con su entorno y medio </a:t>
            </a:r>
            <a:r>
              <a:rPr lang="es-ES" b="1" dirty="0" smtClean="0">
                <a:solidFill>
                  <a:srgbClr val="FF0000"/>
                </a:solidFill>
              </a:rPr>
              <a:t>ambiente, en la construcción de una sociedad justa y pacífica.</a:t>
            </a:r>
          </a:p>
        </p:txBody>
      </p:sp>
      <p:sp>
        <p:nvSpPr>
          <p:cNvPr id="3" name="2 Rectángulo"/>
          <p:cNvSpPr/>
          <p:nvPr/>
        </p:nvSpPr>
        <p:spPr>
          <a:xfrm>
            <a:off x="39403" y="4149080"/>
            <a:ext cx="8323484" cy="1200329"/>
          </a:xfrm>
          <a:prstGeom prst="rect">
            <a:avLst/>
          </a:prstGeom>
        </p:spPr>
        <p:txBody>
          <a:bodyPr wrap="square">
            <a:spAutoFit/>
          </a:bodyPr>
          <a:lstStyle/>
          <a:p>
            <a:r>
              <a:rPr lang="es-ES" b="1" dirty="0" smtClean="0">
                <a:solidFill>
                  <a:srgbClr val="FF0000"/>
                </a:solidFill>
              </a:rPr>
              <a:t>La </a:t>
            </a:r>
            <a:r>
              <a:rPr lang="es-ES" b="1" dirty="0">
                <a:solidFill>
                  <a:srgbClr val="FF0000"/>
                </a:solidFill>
              </a:rPr>
              <a:t>paz no es una </a:t>
            </a:r>
            <a:r>
              <a:rPr lang="es-ES" b="1" dirty="0" smtClean="0">
                <a:solidFill>
                  <a:srgbClr val="FF0000"/>
                </a:solidFill>
              </a:rPr>
              <a:t>opción, sino </a:t>
            </a:r>
            <a:r>
              <a:rPr lang="es-ES" b="1" dirty="0">
                <a:solidFill>
                  <a:srgbClr val="FF0000"/>
                </a:solidFill>
              </a:rPr>
              <a:t>una necesidad </a:t>
            </a:r>
            <a:r>
              <a:rPr lang="es-ES" b="1" dirty="0" smtClean="0">
                <a:solidFill>
                  <a:srgbClr val="FF0000"/>
                </a:solidFill>
              </a:rPr>
              <a:t>para posibilitar una vida digna. </a:t>
            </a:r>
          </a:p>
          <a:p>
            <a:r>
              <a:rPr lang="es-ES" b="1" dirty="0">
                <a:solidFill>
                  <a:srgbClr val="FF0000"/>
                </a:solidFill>
              </a:rPr>
              <a:t>Y</a:t>
            </a:r>
            <a:r>
              <a:rPr lang="es-ES" b="1" dirty="0" smtClean="0">
                <a:solidFill>
                  <a:srgbClr val="FF0000"/>
                </a:solidFill>
              </a:rPr>
              <a:t> lleva </a:t>
            </a:r>
            <a:r>
              <a:rPr lang="es-ES" b="1" dirty="0">
                <a:solidFill>
                  <a:srgbClr val="FF0000"/>
                </a:solidFill>
              </a:rPr>
              <a:t>implícitos otros valores como: justicia, democracia, solidaridad, tolerancia, convivencia, respeto, cooperación, autonomía, racionalidad, amor a la verdad</a:t>
            </a:r>
            <a:r>
              <a:rPr lang="es-ES" b="1" dirty="0" smtClean="0">
                <a:solidFill>
                  <a:srgbClr val="FF0000"/>
                </a:solidFill>
              </a:rPr>
              <a:t>... </a:t>
            </a:r>
            <a:r>
              <a:rPr lang="es-ES" b="1" dirty="0" smtClean="0"/>
              <a:t>¿Cuáles otros valores crees que contempla?</a:t>
            </a:r>
            <a:endParaRPr lang="es-ES" b="1" dirty="0"/>
          </a:p>
        </p:txBody>
      </p:sp>
      <p:sp>
        <p:nvSpPr>
          <p:cNvPr id="4" name="3 Rectángulo"/>
          <p:cNvSpPr/>
          <p:nvPr/>
        </p:nvSpPr>
        <p:spPr>
          <a:xfrm>
            <a:off x="0" y="6021288"/>
            <a:ext cx="8903752" cy="646331"/>
          </a:xfrm>
          <a:prstGeom prst="rect">
            <a:avLst/>
          </a:prstGeom>
        </p:spPr>
        <p:txBody>
          <a:bodyPr wrap="square">
            <a:spAutoFit/>
          </a:bodyPr>
          <a:lstStyle/>
          <a:p>
            <a:r>
              <a:rPr lang="es-ES_tradnl" dirty="0" smtClean="0">
                <a:solidFill>
                  <a:srgbClr val="FF0000"/>
                </a:solidFill>
              </a:rPr>
              <a:t>Como personas de Buena </a:t>
            </a:r>
            <a:r>
              <a:rPr lang="es-ES_tradnl" dirty="0">
                <a:solidFill>
                  <a:srgbClr val="FF0000"/>
                </a:solidFill>
              </a:rPr>
              <a:t>V</a:t>
            </a:r>
            <a:r>
              <a:rPr lang="es-ES_tradnl" dirty="0" smtClean="0">
                <a:solidFill>
                  <a:srgbClr val="FF0000"/>
                </a:solidFill>
              </a:rPr>
              <a:t>oluntad</a:t>
            </a:r>
            <a:r>
              <a:rPr lang="es-ES_tradnl" dirty="0">
                <a:solidFill>
                  <a:srgbClr val="FF0000"/>
                </a:solidFill>
              </a:rPr>
              <a:t>, </a:t>
            </a:r>
            <a:r>
              <a:rPr lang="es-ES_tradnl" dirty="0" smtClean="0">
                <a:solidFill>
                  <a:srgbClr val="FF0000"/>
                </a:solidFill>
              </a:rPr>
              <a:t>hagamos el compromiso de desarmar el </a:t>
            </a:r>
            <a:r>
              <a:rPr lang="es-ES_tradnl" dirty="0">
                <a:solidFill>
                  <a:srgbClr val="FF0000"/>
                </a:solidFill>
              </a:rPr>
              <a:t>odio, la </a:t>
            </a:r>
            <a:r>
              <a:rPr lang="es-ES_tradnl" dirty="0" smtClean="0">
                <a:solidFill>
                  <a:srgbClr val="FF0000"/>
                </a:solidFill>
              </a:rPr>
              <a:t>intolerancia… </a:t>
            </a:r>
            <a:r>
              <a:rPr lang="es-ES_tradnl" sz="1600" dirty="0" smtClean="0"/>
              <a:t>¿Qué otros compromisos podemos asumir en este adviento de cara a la paz?</a:t>
            </a:r>
            <a:endParaRPr lang="es-ES_tradnl" sz="1600" dirty="0"/>
          </a:p>
        </p:txBody>
      </p:sp>
      <p:sp>
        <p:nvSpPr>
          <p:cNvPr id="6" name="5 CuadroTexto"/>
          <p:cNvSpPr txBox="1"/>
          <p:nvPr/>
        </p:nvSpPr>
        <p:spPr>
          <a:xfrm>
            <a:off x="2699792" y="144612"/>
            <a:ext cx="2376264" cy="430887"/>
          </a:xfrm>
          <a:prstGeom prst="rect">
            <a:avLst/>
          </a:prstGeom>
          <a:noFill/>
        </p:spPr>
        <p:txBody>
          <a:bodyPr wrap="square" rtlCol="0">
            <a:spAutoFit/>
          </a:bodyPr>
          <a:lstStyle/>
          <a:p>
            <a:r>
              <a:rPr lang="es-VE" sz="2200" dirty="0" smtClean="0"/>
              <a:t>Para la Reflexión</a:t>
            </a:r>
            <a:endParaRPr lang="es-VE" sz="2200" dirty="0"/>
          </a:p>
        </p:txBody>
      </p:sp>
    </p:spTree>
    <p:extLst>
      <p:ext uri="{BB962C8B-B14F-4D97-AF65-F5344CB8AC3E}">
        <p14:creationId xmlns:p14="http://schemas.microsoft.com/office/powerpoint/2010/main" val="9196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4"/>
            <a:ext cx="8169424" cy="686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5691"/>
          <a:stretch/>
        </p:blipFill>
        <p:spPr bwMode="auto">
          <a:xfrm>
            <a:off x="0" y="0"/>
            <a:ext cx="8136757" cy="104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764704"/>
            <a:ext cx="8136757" cy="6093296"/>
          </a:xfrm>
          <a:noFill/>
        </p:spPr>
        <p:txBody>
          <a:bodyPr>
            <a:normAutofit fontScale="62500" lnSpcReduction="20000"/>
          </a:bodyPr>
          <a:lstStyle/>
          <a:p>
            <a:pPr marL="0" indent="0">
              <a:buNone/>
            </a:pPr>
            <a:r>
              <a:rPr lang="es-ES" sz="3200" dirty="0">
                <a:solidFill>
                  <a:schemeClr val="bg1"/>
                </a:solidFill>
              </a:rPr>
              <a:t>Señor Jesús, tú guías </a:t>
            </a:r>
            <a:r>
              <a:rPr lang="es-ES" sz="3200" dirty="0" smtClean="0">
                <a:solidFill>
                  <a:schemeClr val="bg1"/>
                </a:solidFill>
              </a:rPr>
              <a:t>sabiamente la </a:t>
            </a:r>
            <a:r>
              <a:rPr lang="es-ES" sz="3200" dirty="0">
                <a:solidFill>
                  <a:schemeClr val="bg1"/>
                </a:solidFill>
              </a:rPr>
              <a:t>historia de tu Iglesia y de las naciones</a:t>
            </a:r>
            <a:r>
              <a:rPr lang="es-ES" sz="3200" dirty="0" smtClean="0">
                <a:solidFill>
                  <a:schemeClr val="bg1"/>
                </a:solidFill>
              </a:rPr>
              <a:t>, escucha </a:t>
            </a:r>
            <a:r>
              <a:rPr lang="es-ES" sz="3200" dirty="0">
                <a:solidFill>
                  <a:schemeClr val="bg1"/>
                </a:solidFill>
              </a:rPr>
              <a:t>ahora nuestra súplica.</a:t>
            </a:r>
            <a:br>
              <a:rPr lang="es-ES" sz="3200" dirty="0">
                <a:solidFill>
                  <a:schemeClr val="bg1"/>
                </a:solidFill>
              </a:rPr>
            </a:br>
            <a:r>
              <a:rPr lang="es-ES" sz="3200" dirty="0">
                <a:solidFill>
                  <a:schemeClr val="bg1"/>
                </a:solidFill>
              </a:rPr>
              <a:t>Nuestros idiomas se </a:t>
            </a:r>
            <a:r>
              <a:rPr lang="es-ES" sz="3200" dirty="0" smtClean="0">
                <a:solidFill>
                  <a:schemeClr val="bg1"/>
                </a:solidFill>
              </a:rPr>
              <a:t>confunden como </a:t>
            </a:r>
            <a:r>
              <a:rPr lang="es-ES" sz="3200" dirty="0">
                <a:solidFill>
                  <a:schemeClr val="bg1"/>
                </a:solidFill>
              </a:rPr>
              <a:t>antaño en </a:t>
            </a:r>
            <a:r>
              <a:rPr lang="es-ES" sz="3200" dirty="0" smtClean="0">
                <a:solidFill>
                  <a:schemeClr val="bg1"/>
                </a:solidFill>
              </a:rPr>
              <a:t>        la </a:t>
            </a:r>
            <a:r>
              <a:rPr lang="es-ES" sz="3200" dirty="0">
                <a:solidFill>
                  <a:schemeClr val="bg1"/>
                </a:solidFill>
              </a:rPr>
              <a:t>torre de Babel.</a:t>
            </a:r>
            <a:br>
              <a:rPr lang="es-ES" sz="3200" dirty="0">
                <a:solidFill>
                  <a:schemeClr val="bg1"/>
                </a:solidFill>
              </a:rPr>
            </a:br>
            <a:r>
              <a:rPr lang="es-ES" sz="3200" dirty="0">
                <a:solidFill>
                  <a:schemeClr val="bg1"/>
                </a:solidFill>
              </a:rPr>
              <a:t>Somos hijos de un mismo </a:t>
            </a:r>
            <a:r>
              <a:rPr lang="es-ES" sz="3200" dirty="0" smtClean="0">
                <a:solidFill>
                  <a:schemeClr val="bg1"/>
                </a:solidFill>
              </a:rPr>
              <a:t>Padre que </a:t>
            </a:r>
            <a:r>
              <a:rPr lang="es-ES" sz="3200" dirty="0">
                <a:solidFill>
                  <a:schemeClr val="bg1"/>
                </a:solidFill>
              </a:rPr>
              <a:t>tú nos </a:t>
            </a:r>
            <a:r>
              <a:rPr lang="es-ES" sz="3200" dirty="0" smtClean="0">
                <a:solidFill>
                  <a:schemeClr val="bg1"/>
                </a:solidFill>
              </a:rPr>
              <a:t>                revelaste</a:t>
            </a:r>
            <a:r>
              <a:rPr lang="es-ES" sz="3200" dirty="0">
                <a:solidFill>
                  <a:schemeClr val="bg1"/>
                </a:solidFill>
              </a:rPr>
              <a:t/>
            </a:r>
            <a:br>
              <a:rPr lang="es-ES" sz="3200" dirty="0">
                <a:solidFill>
                  <a:schemeClr val="bg1"/>
                </a:solidFill>
              </a:rPr>
            </a:br>
            <a:r>
              <a:rPr lang="es-ES" sz="3200" dirty="0">
                <a:solidFill>
                  <a:schemeClr val="bg1"/>
                </a:solidFill>
              </a:rPr>
              <a:t>y no sabemos ser </a:t>
            </a:r>
            <a:r>
              <a:rPr lang="es-ES" sz="3200" dirty="0" smtClean="0">
                <a:solidFill>
                  <a:schemeClr val="bg1"/>
                </a:solidFill>
              </a:rPr>
              <a:t>hermanos. El </a:t>
            </a:r>
            <a:r>
              <a:rPr lang="es-ES" sz="3200" dirty="0">
                <a:solidFill>
                  <a:schemeClr val="bg1"/>
                </a:solidFill>
              </a:rPr>
              <a:t>odio siembra </a:t>
            </a:r>
            <a:r>
              <a:rPr lang="es-ES" sz="3200" dirty="0" smtClean="0">
                <a:solidFill>
                  <a:schemeClr val="bg1"/>
                </a:solidFill>
              </a:rPr>
              <a:t>más        </a:t>
            </a:r>
            <a:r>
              <a:rPr lang="es-ES" sz="3200" dirty="0">
                <a:solidFill>
                  <a:schemeClr val="bg1"/>
                </a:solidFill>
              </a:rPr>
              <a:t>miedo y más muerte</a:t>
            </a:r>
            <a:r>
              <a:rPr lang="es-ES" sz="3200" dirty="0" smtClean="0">
                <a:solidFill>
                  <a:schemeClr val="bg1"/>
                </a:solidFill>
              </a:rPr>
              <a:t>. </a:t>
            </a:r>
            <a:r>
              <a:rPr lang="es-ES" sz="3200" dirty="0">
                <a:solidFill>
                  <a:schemeClr val="bg1"/>
                </a:solidFill>
              </a:rPr>
              <a:t/>
            </a:r>
            <a:br>
              <a:rPr lang="es-ES" sz="3200" dirty="0">
                <a:solidFill>
                  <a:schemeClr val="bg1"/>
                </a:solidFill>
              </a:rPr>
            </a:br>
            <a:r>
              <a:rPr lang="es-ES" sz="3200" dirty="0">
                <a:solidFill>
                  <a:schemeClr val="bg1"/>
                </a:solidFill>
              </a:rPr>
              <a:t>Danos la paz que promete tu Evangelio</a:t>
            </a:r>
            <a:r>
              <a:rPr lang="es-ES" sz="3200" dirty="0" smtClean="0">
                <a:solidFill>
                  <a:schemeClr val="bg1"/>
                </a:solidFill>
              </a:rPr>
              <a:t>, </a:t>
            </a:r>
            <a:r>
              <a:rPr lang="es-ES" sz="3200" dirty="0" smtClean="0">
                <a:solidFill>
                  <a:schemeClr val="bg1"/>
                </a:solidFill>
              </a:rPr>
              <a:t>aquella          </a:t>
            </a:r>
            <a:r>
              <a:rPr lang="es-ES" sz="3200" dirty="0">
                <a:solidFill>
                  <a:schemeClr val="bg1"/>
                </a:solidFill>
              </a:rPr>
              <a:t>que el mundo no puede dar.</a:t>
            </a:r>
            <a:br>
              <a:rPr lang="es-ES" sz="3200" dirty="0">
                <a:solidFill>
                  <a:schemeClr val="bg1"/>
                </a:solidFill>
              </a:rPr>
            </a:br>
            <a:r>
              <a:rPr lang="es-ES" sz="3200" dirty="0">
                <a:solidFill>
                  <a:schemeClr val="bg1"/>
                </a:solidFill>
              </a:rPr>
              <a:t>Enséñanos a construirla como fruto de la Verdad </a:t>
            </a:r>
            <a:r>
              <a:rPr lang="es-ES" sz="3200" dirty="0" smtClean="0">
                <a:solidFill>
                  <a:schemeClr val="bg1"/>
                </a:solidFill>
              </a:rPr>
              <a:t> y </a:t>
            </a:r>
            <a:r>
              <a:rPr lang="es-ES" sz="3200" dirty="0">
                <a:solidFill>
                  <a:schemeClr val="bg1"/>
                </a:solidFill>
              </a:rPr>
              <a:t>de la Justicia.</a:t>
            </a:r>
            <a:br>
              <a:rPr lang="es-ES" sz="3200" dirty="0">
                <a:solidFill>
                  <a:schemeClr val="bg1"/>
                </a:solidFill>
              </a:rPr>
            </a:br>
            <a:r>
              <a:rPr lang="es-ES" sz="3200" dirty="0">
                <a:solidFill>
                  <a:schemeClr val="bg1"/>
                </a:solidFill>
              </a:rPr>
              <a:t>Escucha la </a:t>
            </a:r>
            <a:r>
              <a:rPr lang="es-ES" sz="3200" dirty="0" smtClean="0">
                <a:solidFill>
                  <a:schemeClr val="bg1"/>
                </a:solidFill>
              </a:rPr>
              <a:t>súplica </a:t>
            </a:r>
            <a:r>
              <a:rPr lang="es-ES" sz="3200" dirty="0">
                <a:solidFill>
                  <a:schemeClr val="bg1"/>
                </a:solidFill>
              </a:rPr>
              <a:t>de María </a:t>
            </a:r>
            <a:r>
              <a:rPr lang="es-ES" sz="3200" dirty="0" smtClean="0">
                <a:solidFill>
                  <a:schemeClr val="bg1"/>
                </a:solidFill>
              </a:rPr>
              <a:t>Madre,</a:t>
            </a:r>
            <a:r>
              <a:rPr lang="es-ES" sz="3200" dirty="0">
                <a:solidFill>
                  <a:schemeClr val="bg1"/>
                </a:solidFill>
              </a:rPr>
              <a:t/>
            </a:r>
            <a:br>
              <a:rPr lang="es-ES" sz="3200" dirty="0">
                <a:solidFill>
                  <a:schemeClr val="bg1"/>
                </a:solidFill>
              </a:rPr>
            </a:br>
            <a:r>
              <a:rPr lang="es-ES" sz="3200" dirty="0">
                <a:solidFill>
                  <a:schemeClr val="bg1"/>
                </a:solidFill>
              </a:rPr>
              <a:t>y envíanos tu Espíritu Santo, </a:t>
            </a:r>
            <a:br>
              <a:rPr lang="es-ES" sz="3200" dirty="0">
                <a:solidFill>
                  <a:schemeClr val="bg1"/>
                </a:solidFill>
              </a:rPr>
            </a:br>
            <a:r>
              <a:rPr lang="es-ES" sz="3200" dirty="0">
                <a:solidFill>
                  <a:schemeClr val="bg1"/>
                </a:solidFill>
              </a:rPr>
              <a:t>para reconciliar en una gran familia</a:t>
            </a:r>
            <a:br>
              <a:rPr lang="es-ES" sz="3200" dirty="0">
                <a:solidFill>
                  <a:schemeClr val="bg1"/>
                </a:solidFill>
              </a:rPr>
            </a:br>
            <a:r>
              <a:rPr lang="es-ES" sz="3200" dirty="0">
                <a:solidFill>
                  <a:schemeClr val="bg1"/>
                </a:solidFill>
              </a:rPr>
              <a:t>a los corazones y los pueblos.</a:t>
            </a:r>
            <a:br>
              <a:rPr lang="es-ES" sz="3200" dirty="0">
                <a:solidFill>
                  <a:schemeClr val="bg1"/>
                </a:solidFill>
              </a:rPr>
            </a:br>
            <a:r>
              <a:rPr lang="es-ES" sz="3200" dirty="0">
                <a:solidFill>
                  <a:schemeClr val="bg1"/>
                </a:solidFill>
              </a:rPr>
              <a:t>Venga a nosotros el Reino del Amor,</a:t>
            </a:r>
            <a:br>
              <a:rPr lang="es-ES" sz="3200" dirty="0">
                <a:solidFill>
                  <a:schemeClr val="bg1"/>
                </a:solidFill>
              </a:rPr>
            </a:br>
            <a:r>
              <a:rPr lang="es-ES" sz="3200" dirty="0">
                <a:solidFill>
                  <a:schemeClr val="bg1"/>
                </a:solidFill>
              </a:rPr>
              <a:t>y confírmanos en la certeza</a:t>
            </a:r>
            <a:br>
              <a:rPr lang="es-ES" sz="3200" dirty="0">
                <a:solidFill>
                  <a:schemeClr val="bg1"/>
                </a:solidFill>
              </a:rPr>
            </a:br>
            <a:r>
              <a:rPr lang="es-ES" sz="3200" dirty="0">
                <a:solidFill>
                  <a:schemeClr val="bg1"/>
                </a:solidFill>
              </a:rPr>
              <a:t>de que tú estás con nosotros</a:t>
            </a:r>
            <a:br>
              <a:rPr lang="es-ES" sz="3200" dirty="0">
                <a:solidFill>
                  <a:schemeClr val="bg1"/>
                </a:solidFill>
              </a:rPr>
            </a:br>
            <a:r>
              <a:rPr lang="es-ES" sz="3200" dirty="0">
                <a:solidFill>
                  <a:schemeClr val="bg1"/>
                </a:solidFill>
              </a:rPr>
              <a:t>hasta el fin de los tiempos. </a:t>
            </a:r>
          </a:p>
          <a:p>
            <a:pPr marL="0" indent="0">
              <a:buNone/>
            </a:pPr>
            <a:r>
              <a:rPr lang="es-ES" sz="3200" dirty="0" smtClean="0">
                <a:solidFill>
                  <a:schemeClr val="bg1"/>
                </a:solidFill>
              </a:rPr>
              <a:t>Amén</a:t>
            </a:r>
            <a:r>
              <a:rPr lang="es-ES" sz="3200" dirty="0">
                <a:solidFill>
                  <a:schemeClr val="bg1"/>
                </a:solidFill>
              </a:rPr>
              <a:t>.</a:t>
            </a:r>
          </a:p>
          <a:p>
            <a:pPr marL="0" indent="0">
              <a:buNone/>
            </a:pPr>
            <a:endParaRPr lang="es-ES" sz="3200" i="1" dirty="0" smtClean="0">
              <a:solidFill>
                <a:schemeClr val="bg1"/>
              </a:solidFill>
            </a:endParaRPr>
          </a:p>
          <a:p>
            <a:pPr marL="0" indent="0">
              <a:buNone/>
            </a:pPr>
            <a:r>
              <a:rPr lang="es-ES" sz="3200" i="1" dirty="0" smtClean="0">
                <a:solidFill>
                  <a:schemeClr val="bg1"/>
                </a:solidFill>
              </a:rPr>
              <a:t>Autor</a:t>
            </a:r>
            <a:r>
              <a:rPr lang="es-ES" sz="3200" i="1" dirty="0">
                <a:solidFill>
                  <a:schemeClr val="bg1"/>
                </a:solidFill>
              </a:rPr>
              <a:t>: </a:t>
            </a:r>
            <a:r>
              <a:rPr lang="es-ES" sz="3200" i="1" dirty="0" smtClean="0">
                <a:solidFill>
                  <a:schemeClr val="bg1"/>
                </a:solidFill>
              </a:rPr>
              <a:t>Ignacio </a:t>
            </a:r>
            <a:r>
              <a:rPr lang="es-ES" sz="3200" i="1" dirty="0">
                <a:solidFill>
                  <a:schemeClr val="bg1"/>
                </a:solidFill>
              </a:rPr>
              <a:t>Larrañaga</a:t>
            </a:r>
            <a:endParaRPr lang="es-ES" sz="3200" dirty="0">
              <a:solidFill>
                <a:schemeClr val="bg1"/>
              </a:solidFill>
            </a:endParaRPr>
          </a:p>
          <a:p>
            <a:endParaRPr lang="es-ES" dirty="0">
              <a:solidFill>
                <a:schemeClr val="bg1"/>
              </a:solidFill>
            </a:endParaRPr>
          </a:p>
        </p:txBody>
      </p:sp>
      <p:sp>
        <p:nvSpPr>
          <p:cNvPr id="6" name="5 Rectángulo"/>
          <p:cNvSpPr/>
          <p:nvPr/>
        </p:nvSpPr>
        <p:spPr>
          <a:xfrm>
            <a:off x="4979077" y="4047455"/>
            <a:ext cx="4164923" cy="461665"/>
          </a:xfrm>
          <a:prstGeom prst="rect">
            <a:avLst/>
          </a:prstGeom>
        </p:spPr>
        <p:txBody>
          <a:bodyPr wrap="none">
            <a:spAutoFit/>
          </a:bodyPr>
          <a:lstStyle/>
          <a:p>
            <a:r>
              <a:rPr lang="es-ES" sz="2400" dirty="0" smtClean="0">
                <a:solidFill>
                  <a:schemeClr val="bg1"/>
                </a:solidFill>
              </a:rPr>
              <a:t>Cantemos con el Salmo </a:t>
            </a:r>
            <a:r>
              <a:rPr lang="es-ES" sz="2400" dirty="0" smtClean="0">
                <a:solidFill>
                  <a:schemeClr val="bg1"/>
                </a:solidFill>
              </a:rPr>
              <a:t>121 </a:t>
            </a:r>
            <a:endParaRPr lang="es-ES" sz="2400" dirty="0"/>
          </a:p>
        </p:txBody>
      </p:sp>
      <p:sp>
        <p:nvSpPr>
          <p:cNvPr id="7" name="6 Rectángulo"/>
          <p:cNvSpPr/>
          <p:nvPr/>
        </p:nvSpPr>
        <p:spPr>
          <a:xfrm>
            <a:off x="4788024" y="4515504"/>
            <a:ext cx="4061317" cy="2369880"/>
          </a:xfrm>
          <a:prstGeom prst="rect">
            <a:avLst/>
          </a:prstGeom>
          <a:noFill/>
        </p:spPr>
        <p:txBody>
          <a:bodyPr wrap="square">
            <a:spAutoFit/>
          </a:bodyPr>
          <a:lstStyle/>
          <a:p>
            <a:r>
              <a:rPr lang="es-ES" dirty="0" smtClean="0">
                <a:solidFill>
                  <a:srgbClr val="FFFF00"/>
                </a:solidFill>
              </a:rPr>
              <a:t>…Desead </a:t>
            </a:r>
            <a:r>
              <a:rPr lang="es-ES" dirty="0">
                <a:solidFill>
                  <a:srgbClr val="FFFF00"/>
                </a:solidFill>
              </a:rPr>
              <a:t>la paz a Jerusalén: </a:t>
            </a:r>
            <a:r>
              <a:rPr lang="es-ES" dirty="0" smtClean="0">
                <a:solidFill>
                  <a:srgbClr val="FFFF00"/>
                </a:solidFill>
              </a:rPr>
              <a:t>vivan </a:t>
            </a:r>
            <a:r>
              <a:rPr lang="es-ES" dirty="0">
                <a:solidFill>
                  <a:srgbClr val="FFFF00"/>
                </a:solidFill>
              </a:rPr>
              <a:t>seguros los que te aman, haya paz dentro de tus muros, </a:t>
            </a:r>
            <a:r>
              <a:rPr lang="es-ES" dirty="0" smtClean="0">
                <a:solidFill>
                  <a:srgbClr val="FFFF00"/>
                </a:solidFill>
              </a:rPr>
              <a:t>en </a:t>
            </a:r>
            <a:r>
              <a:rPr lang="es-ES" dirty="0">
                <a:solidFill>
                  <a:srgbClr val="FFFF00"/>
                </a:solidFill>
              </a:rPr>
              <a:t>tus </a:t>
            </a:r>
            <a:r>
              <a:rPr lang="es-ES" dirty="0" smtClean="0">
                <a:solidFill>
                  <a:srgbClr val="FFFF00"/>
                </a:solidFill>
              </a:rPr>
              <a:t>palacios seguridad. Por </a:t>
            </a:r>
            <a:r>
              <a:rPr lang="es-ES" dirty="0">
                <a:solidFill>
                  <a:srgbClr val="FFFF00"/>
                </a:solidFill>
              </a:rPr>
              <a:t>mis hermanos y compañeros, voy a decir: </a:t>
            </a:r>
            <a:endParaRPr lang="es-ES" dirty="0" smtClean="0">
              <a:solidFill>
                <a:srgbClr val="FFFF00"/>
              </a:solidFill>
            </a:endParaRPr>
          </a:p>
          <a:p>
            <a:r>
              <a:rPr lang="es-ES" sz="2200" dirty="0" smtClean="0">
                <a:solidFill>
                  <a:srgbClr val="FFFF00"/>
                </a:solidFill>
              </a:rPr>
              <a:t>«</a:t>
            </a:r>
            <a:r>
              <a:rPr lang="es-ES" sz="2200" dirty="0">
                <a:solidFill>
                  <a:srgbClr val="FFFF00"/>
                </a:solidFill>
              </a:rPr>
              <a:t>la paz contigo.» </a:t>
            </a:r>
            <a:endParaRPr lang="es-ES" sz="2200" dirty="0" smtClean="0">
              <a:solidFill>
                <a:srgbClr val="FFFF00"/>
              </a:solidFill>
            </a:endParaRPr>
          </a:p>
          <a:p>
            <a:r>
              <a:rPr lang="es-ES" dirty="0" smtClean="0">
                <a:solidFill>
                  <a:srgbClr val="FFFF00"/>
                </a:solidFill>
              </a:rPr>
              <a:t>Por </a:t>
            </a:r>
            <a:r>
              <a:rPr lang="es-ES" dirty="0">
                <a:solidFill>
                  <a:srgbClr val="FFFF00"/>
                </a:solidFill>
              </a:rPr>
              <a:t>la casa del Señor, </a:t>
            </a:r>
            <a:r>
              <a:rPr lang="es-ES" dirty="0" smtClean="0">
                <a:solidFill>
                  <a:srgbClr val="FFFF00"/>
                </a:solidFill>
              </a:rPr>
              <a:t>Nuestro </a:t>
            </a:r>
            <a:r>
              <a:rPr lang="es-ES" dirty="0">
                <a:solidFill>
                  <a:srgbClr val="FFFF00"/>
                </a:solidFill>
              </a:rPr>
              <a:t>Dios, te deseo todo bien. </a:t>
            </a:r>
          </a:p>
        </p:txBody>
      </p:sp>
    </p:spTree>
    <p:extLst>
      <p:ext uri="{BB962C8B-B14F-4D97-AF65-F5344CB8AC3E}">
        <p14:creationId xmlns:p14="http://schemas.microsoft.com/office/powerpoint/2010/main" val="4137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81065"/>
            <a:ext cx="7488832" cy="563231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r"/>
            <a:r>
              <a:rPr lang="es-ES" dirty="0"/>
              <a:t>Virgen </a:t>
            </a:r>
            <a:r>
              <a:rPr lang="es-ES" dirty="0" smtClean="0"/>
              <a:t>Inmaculada, Reina </a:t>
            </a:r>
            <a:r>
              <a:rPr lang="es-ES" dirty="0"/>
              <a:t>de la Paz</a:t>
            </a:r>
            <a:r>
              <a:rPr lang="es-ES" dirty="0" smtClean="0"/>
              <a:t>, Madre </a:t>
            </a:r>
            <a:r>
              <a:rPr lang="es-ES" dirty="0"/>
              <a:t>de los pobres y sencillos,</a:t>
            </a:r>
            <a:br>
              <a:rPr lang="es-ES" dirty="0"/>
            </a:br>
            <a:r>
              <a:rPr lang="es-ES" dirty="0"/>
              <a:t>Esperanza de los que sufren en soledad</a:t>
            </a:r>
            <a:r>
              <a:rPr lang="es-ES" dirty="0" smtClean="0"/>
              <a:t>, Señora </a:t>
            </a:r>
            <a:r>
              <a:rPr lang="es-ES" dirty="0"/>
              <a:t>del Amor y de la </a:t>
            </a:r>
            <a:r>
              <a:rPr lang="es-ES" dirty="0" smtClean="0"/>
              <a:t>Alianza, vecina, hermana, amiga...</a:t>
            </a:r>
            <a:endParaRPr lang="es-ES" dirty="0"/>
          </a:p>
          <a:p>
            <a:pPr algn="r"/>
            <a:r>
              <a:rPr lang="es-ES" dirty="0"/>
              <a:t>Tú nos diste a Jesús, </a:t>
            </a:r>
            <a:r>
              <a:rPr lang="es-ES" dirty="0" smtClean="0"/>
              <a:t>Misionero </a:t>
            </a:r>
            <a:r>
              <a:rPr lang="es-ES" dirty="0"/>
              <a:t>de la Paz.</a:t>
            </a:r>
            <a:br>
              <a:rPr lang="es-ES" dirty="0"/>
            </a:br>
            <a:r>
              <a:rPr lang="es-ES" dirty="0"/>
              <a:t>Él </a:t>
            </a:r>
            <a:r>
              <a:rPr lang="es-ES" dirty="0" smtClean="0"/>
              <a:t>pasó por el mundo haciendo el bien, enseñando y curando, y nos confió su propia Misión.</a:t>
            </a:r>
            <a:endParaRPr lang="es-ES" dirty="0"/>
          </a:p>
          <a:p>
            <a:pPr algn="r"/>
            <a:r>
              <a:rPr lang="es-ES" dirty="0"/>
              <a:t>Enséñanos a vivir con </a:t>
            </a:r>
            <a:r>
              <a:rPr lang="es-ES" dirty="0" smtClean="0"/>
              <a:t>sencillez las </a:t>
            </a:r>
            <a:r>
              <a:rPr lang="es-ES" dirty="0"/>
              <a:t>exigencias del Evangelio,</a:t>
            </a:r>
            <a:br>
              <a:rPr lang="es-ES" dirty="0"/>
            </a:br>
            <a:r>
              <a:rPr lang="es-ES" dirty="0"/>
              <a:t>a servir con </a:t>
            </a:r>
            <a:r>
              <a:rPr lang="es-ES" dirty="0" smtClean="0"/>
              <a:t>alegría a </a:t>
            </a:r>
            <a:r>
              <a:rPr lang="es-ES" dirty="0" err="1" smtClean="0"/>
              <a:t>tod@s</a:t>
            </a:r>
            <a:r>
              <a:rPr lang="es-ES" dirty="0" smtClean="0"/>
              <a:t> </a:t>
            </a:r>
            <a:r>
              <a:rPr lang="es-ES" dirty="0" err="1" smtClean="0"/>
              <a:t>nuestr@s</a:t>
            </a:r>
            <a:r>
              <a:rPr lang="es-ES" dirty="0" smtClean="0"/>
              <a:t> </a:t>
            </a:r>
            <a:r>
              <a:rPr lang="es-ES" dirty="0" err="1" smtClean="0"/>
              <a:t>herman@s</a:t>
            </a:r>
            <a:r>
              <a:rPr lang="es-ES" dirty="0"/>
              <a:t>,</a:t>
            </a:r>
            <a:br>
              <a:rPr lang="es-ES" dirty="0"/>
            </a:br>
            <a:r>
              <a:rPr lang="es-ES" dirty="0"/>
              <a:t>a mostrarnos </a:t>
            </a:r>
            <a:r>
              <a:rPr lang="es-ES" dirty="0" err="1" smtClean="0"/>
              <a:t>seren@s</a:t>
            </a:r>
            <a:r>
              <a:rPr lang="es-ES" dirty="0" smtClean="0"/>
              <a:t> </a:t>
            </a:r>
            <a:r>
              <a:rPr lang="es-ES" dirty="0"/>
              <a:t>en </a:t>
            </a:r>
            <a:r>
              <a:rPr lang="es-ES" dirty="0" smtClean="0"/>
              <a:t>las dificultades, </a:t>
            </a:r>
          </a:p>
          <a:p>
            <a:pPr algn="r"/>
            <a:r>
              <a:rPr lang="es-ES" dirty="0" smtClean="0"/>
              <a:t>y </a:t>
            </a:r>
            <a:r>
              <a:rPr lang="es-ES" dirty="0"/>
              <a:t>fieles a nuestro espíritu </a:t>
            </a:r>
            <a:r>
              <a:rPr lang="es-ES" dirty="0" smtClean="0"/>
              <a:t>misionero.</a:t>
            </a:r>
            <a:endParaRPr lang="es-ES" dirty="0"/>
          </a:p>
          <a:p>
            <a:pPr algn="r"/>
            <a:r>
              <a:rPr lang="es-ES" dirty="0"/>
              <a:t>Danos tu generosidad</a:t>
            </a:r>
            <a:r>
              <a:rPr lang="es-ES" dirty="0" smtClean="0"/>
              <a:t>, tu </a:t>
            </a:r>
            <a:r>
              <a:rPr lang="es-ES" dirty="0"/>
              <a:t>pobreza y tu humildad.</a:t>
            </a:r>
            <a:br>
              <a:rPr lang="es-ES" dirty="0"/>
            </a:br>
            <a:r>
              <a:rPr lang="es-ES" dirty="0"/>
              <a:t>Danos tu amor al trabajo</a:t>
            </a:r>
            <a:r>
              <a:rPr lang="es-ES" dirty="0" smtClean="0"/>
              <a:t>, a </a:t>
            </a:r>
            <a:r>
              <a:rPr lang="es-ES" dirty="0"/>
              <a:t>la justicia y a la verdad.</a:t>
            </a:r>
          </a:p>
          <a:p>
            <a:pPr algn="r"/>
            <a:r>
              <a:rPr lang="es-ES" dirty="0"/>
              <a:t>Concédenos ser </a:t>
            </a:r>
            <a:r>
              <a:rPr lang="es-ES" dirty="0" err="1" smtClean="0"/>
              <a:t>mensajer@s</a:t>
            </a:r>
            <a:r>
              <a:rPr lang="es-ES" dirty="0" smtClean="0"/>
              <a:t> </a:t>
            </a:r>
            <a:r>
              <a:rPr lang="es-ES" dirty="0"/>
              <a:t>de Paz,</a:t>
            </a:r>
            <a:br>
              <a:rPr lang="es-ES" dirty="0"/>
            </a:br>
            <a:r>
              <a:rPr lang="es-ES" dirty="0"/>
              <a:t>en nuestra Comunidad, en nuestra </a:t>
            </a:r>
            <a:r>
              <a:rPr lang="es-ES" dirty="0" smtClean="0"/>
              <a:t>familia y </a:t>
            </a:r>
            <a:r>
              <a:rPr lang="es-ES" dirty="0"/>
              <a:t>en nuestro país,</a:t>
            </a:r>
            <a:br>
              <a:rPr lang="es-ES" dirty="0"/>
            </a:br>
            <a:r>
              <a:rPr lang="es-ES" dirty="0"/>
              <a:t>para poder mostrar </a:t>
            </a:r>
            <a:r>
              <a:rPr lang="es-ES" dirty="0" smtClean="0"/>
              <a:t>a todos </a:t>
            </a:r>
            <a:r>
              <a:rPr lang="es-ES" dirty="0"/>
              <a:t>nuestra misión</a:t>
            </a:r>
            <a:br>
              <a:rPr lang="es-ES" dirty="0"/>
            </a:br>
            <a:r>
              <a:rPr lang="es-ES" dirty="0"/>
              <a:t>de ser </a:t>
            </a:r>
            <a:r>
              <a:rPr lang="es-ES" dirty="0" smtClean="0"/>
              <a:t>transformadores/as del mundo,</a:t>
            </a:r>
            <a:r>
              <a:rPr lang="es-ES" dirty="0"/>
              <a:t/>
            </a:r>
            <a:br>
              <a:rPr lang="es-ES" dirty="0"/>
            </a:br>
            <a:r>
              <a:rPr lang="es-ES" dirty="0" err="1" smtClean="0"/>
              <a:t>Misioner@s</a:t>
            </a:r>
            <a:r>
              <a:rPr lang="es-ES" dirty="0" smtClean="0"/>
              <a:t> de la Inmaculada Concepción.</a:t>
            </a:r>
            <a:endParaRPr lang="es-ES" dirty="0"/>
          </a:p>
          <a:p>
            <a:pPr algn="r"/>
            <a:r>
              <a:rPr lang="es-ES" dirty="0"/>
              <a:t>Guarda hoy </a:t>
            </a:r>
            <a:r>
              <a:rPr lang="es-ES" dirty="0" smtClean="0"/>
              <a:t>bajo tu amparo a </a:t>
            </a:r>
            <a:r>
              <a:rPr lang="es-ES" dirty="0"/>
              <a:t>esta familia tuya que quiere </a:t>
            </a:r>
            <a:r>
              <a:rPr lang="es-ES" dirty="0" smtClean="0"/>
              <a:t>ser constructora </a:t>
            </a:r>
            <a:r>
              <a:rPr lang="es-ES" dirty="0"/>
              <a:t>de paz, de </a:t>
            </a:r>
            <a:r>
              <a:rPr lang="es-ES" dirty="0" smtClean="0"/>
              <a:t>alegría y </a:t>
            </a:r>
            <a:r>
              <a:rPr lang="es-ES" dirty="0"/>
              <a:t>de amor en tu </a:t>
            </a:r>
            <a:r>
              <a:rPr lang="es-ES" dirty="0" smtClean="0"/>
              <a:t>Iglesia y en el mundo.</a:t>
            </a:r>
            <a:r>
              <a:rPr lang="es-ES" dirty="0"/>
              <a:t/>
            </a:r>
            <a:br>
              <a:rPr lang="es-ES" dirty="0"/>
            </a:br>
            <a:r>
              <a:rPr lang="es-ES" dirty="0"/>
              <a:t>Amén.</a:t>
            </a:r>
          </a:p>
        </p:txBody>
      </p:sp>
      <p:sp>
        <p:nvSpPr>
          <p:cNvPr id="3" name="2 CuadroTexto"/>
          <p:cNvSpPr txBox="1"/>
          <p:nvPr/>
        </p:nvSpPr>
        <p:spPr>
          <a:xfrm>
            <a:off x="251520" y="116632"/>
            <a:ext cx="5112568" cy="461665"/>
          </a:xfrm>
          <a:prstGeom prst="rect">
            <a:avLst/>
          </a:prstGeom>
          <a:solidFill>
            <a:schemeClr val="bg2">
              <a:lumMod val="90000"/>
            </a:schemeClr>
          </a:solidFill>
        </p:spPr>
        <p:txBody>
          <a:bodyPr wrap="square" rtlCol="0">
            <a:spAutoFit/>
          </a:bodyPr>
          <a:lstStyle/>
          <a:p>
            <a:r>
              <a:rPr lang="es-ES_tradnl" sz="2400" dirty="0" smtClean="0">
                <a:solidFill>
                  <a:schemeClr val="accent2">
                    <a:lumMod val="75000"/>
                  </a:schemeClr>
                </a:solidFill>
                <a:effectLst>
                  <a:outerShdw blurRad="38100" dist="38100" dir="2700000" algn="tl">
                    <a:srgbClr val="000000">
                      <a:alpha val="43137"/>
                    </a:srgbClr>
                  </a:outerShdw>
                </a:effectLst>
              </a:rPr>
              <a:t>Como Familia MIC, oremos a María</a:t>
            </a:r>
            <a:r>
              <a:rPr lang="es-ES_tradnl" dirty="0" smtClean="0">
                <a:solidFill>
                  <a:schemeClr val="accent2">
                    <a:lumMod val="75000"/>
                  </a:schemeClr>
                </a:solidFill>
                <a:effectLst>
                  <a:outerShdw blurRad="38100" dist="38100" dir="2700000" algn="tl">
                    <a:srgbClr val="000000">
                      <a:alpha val="43137"/>
                    </a:srgbClr>
                  </a:outerShdw>
                </a:effectLst>
              </a:rPr>
              <a:t>:</a:t>
            </a:r>
            <a:endParaRPr lang="es-ES" dirty="0">
              <a:solidFill>
                <a:schemeClr val="accent2">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3212976"/>
            <a:ext cx="252322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79512" y="692696"/>
            <a:ext cx="8424936" cy="393762"/>
          </a:xfrm>
          <a:prstGeom prst="rect">
            <a:avLst/>
          </a:prstGeom>
        </p:spPr>
        <p:txBody>
          <a:bodyPr>
            <a:normAutofit fontScale="975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s-ES_tradnl" sz="1600" dirty="0" smtClean="0"/>
              <a:t>Venimos hasta ti para rogarte por la paz que el mundo busca sin encontrar</a:t>
            </a:r>
            <a:endParaRPr lang="es-ES" sz="1600" dirty="0"/>
          </a:p>
        </p:txBody>
      </p:sp>
    </p:spTree>
    <p:extLst>
      <p:ext uri="{BB962C8B-B14F-4D97-AF65-F5344CB8AC3E}">
        <p14:creationId xmlns:p14="http://schemas.microsoft.com/office/powerpoint/2010/main" val="31642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592</TotalTime>
  <Words>472</Words>
  <Application>Microsoft Office PowerPoint</Application>
  <PresentationFormat>Presentación en pantalla (4:3)</PresentationFormat>
  <Paragraphs>58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Opulento</vt:lpstr>
      <vt:lpstr>Adviento</vt:lpstr>
      <vt:lpstr>Primer Domingo de Adviento</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Domingo de Adviento</dc:title>
  <dc:creator>Luffi</dc:creator>
  <cp:lastModifiedBy>Sonia</cp:lastModifiedBy>
  <cp:revision>54</cp:revision>
  <dcterms:created xsi:type="dcterms:W3CDTF">2016-10-30T00:15:19Z</dcterms:created>
  <dcterms:modified xsi:type="dcterms:W3CDTF">2016-11-23T15:17:07Z</dcterms:modified>
</cp:coreProperties>
</file>