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67" r:id="rId3"/>
    <p:sldId id="270" r:id="rId4"/>
    <p:sldId id="269" r:id="rId5"/>
    <p:sldId id="268" r:id="rId6"/>
    <p:sldId id="262"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422"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6EA1BA8-A2D2-45EC-A17A-8A7DEAEEFA70}" type="datetimeFigureOut">
              <a:rPr lang="es-ES" smtClean="0"/>
              <a:t>23/11/2016</a:t>
            </a:fld>
            <a:endParaRPr lang="es-ES"/>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ES"/>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44EF3AF-46F8-4615-9EFF-0220F09BE40C}"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C6EA1BA8-A2D2-45EC-A17A-8A7DEAEEFA70}" type="datetimeFigureOut">
              <a:rPr lang="es-ES" smtClean="0"/>
              <a:t>23/11/2016</a:t>
            </a:fld>
            <a:endParaRPr lang="es-ES"/>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ES"/>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44EF3AF-46F8-4615-9EFF-0220F09BE40C}"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6EA1BA8-A2D2-45EC-A17A-8A7DEAEEFA70}" type="datetimeFigureOut">
              <a:rPr lang="es-ES" smtClean="0"/>
              <a:t>23/11/2016</a:t>
            </a:fld>
            <a:endParaRPr lang="es-ES"/>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ES"/>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644EF3AF-46F8-4615-9EFF-0220F09BE40C}" type="slidenum">
              <a:rPr lang="es-ES" smtClean="0"/>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C6EA1BA8-A2D2-45EC-A17A-8A7DEAEEFA70}" type="datetimeFigureOut">
              <a:rPr lang="es-ES" smtClean="0"/>
              <a:t>23/11/2016</a:t>
            </a:fld>
            <a:endParaRPr lang="es-ES"/>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ES"/>
          </a:p>
        </p:txBody>
      </p:sp>
      <p:sp>
        <p:nvSpPr>
          <p:cNvPr id="4" name="3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C6EA1BA8-A2D2-45EC-A17A-8A7DEAEEFA70}" type="datetimeFigureOut">
              <a:rPr lang="es-ES" smtClean="0"/>
              <a:t>23/11/2016</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644EF3AF-46F8-4615-9EFF-0220F09BE40C}" type="slidenum">
              <a:rPr lang="es-ES" smtClean="0"/>
              <a:t>‹Nº›</a:t>
            </a:fld>
            <a:endParaRPr lang="es-ES"/>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6EA1BA8-A2D2-45EC-A17A-8A7DEAEEFA70}" type="datetimeFigureOut">
              <a:rPr lang="es-ES" smtClean="0"/>
              <a:t>23/11/2016</a:t>
            </a:fld>
            <a:endParaRPr lang="es-ES"/>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ES"/>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44EF3AF-46F8-4615-9EFF-0220F09BE40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8 Grupo"/>
          <p:cNvGrpSpPr/>
          <p:nvPr/>
        </p:nvGrpSpPr>
        <p:grpSpPr>
          <a:xfrm>
            <a:off x="1331640" y="2649803"/>
            <a:ext cx="4104456" cy="2507389"/>
            <a:chOff x="-972616" y="4797152"/>
            <a:chExt cx="3488334" cy="2435381"/>
          </a:xfrm>
        </p:grpSpPr>
        <p:sp>
          <p:nvSpPr>
            <p:cNvPr id="8" name="7 Rectángulo"/>
            <p:cNvSpPr/>
            <p:nvPr/>
          </p:nvSpPr>
          <p:spPr>
            <a:xfrm>
              <a:off x="-972616" y="4797152"/>
              <a:ext cx="3488334" cy="242342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2510" t="27381"/>
            <a:stretch/>
          </p:blipFill>
          <p:spPr bwMode="auto">
            <a:xfrm flipH="1">
              <a:off x="1475656" y="5694111"/>
              <a:ext cx="1004132" cy="1526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39030" r="68168"/>
            <a:stretch/>
          </p:blipFill>
          <p:spPr bwMode="auto">
            <a:xfrm>
              <a:off x="-900608" y="5931661"/>
              <a:ext cx="1222375" cy="1300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l="31731" t="56295" r="36538"/>
            <a:stretch/>
          </p:blipFill>
          <p:spPr bwMode="auto">
            <a:xfrm>
              <a:off x="323528" y="6288095"/>
              <a:ext cx="1218518" cy="932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1 Título"/>
          <p:cNvSpPr>
            <a:spLocks noGrp="1"/>
          </p:cNvSpPr>
          <p:nvPr>
            <p:ph type="ctrTitle"/>
          </p:nvPr>
        </p:nvSpPr>
        <p:spPr>
          <a:xfrm>
            <a:off x="3715072" y="332656"/>
            <a:ext cx="5105400" cy="2868168"/>
          </a:xfrm>
        </p:spPr>
        <p:txBody>
          <a:bodyPr/>
          <a:lstStyle/>
          <a:p>
            <a:r>
              <a:rPr lang="es-ES" dirty="0" smtClean="0">
                <a:solidFill>
                  <a:srgbClr val="333333"/>
                </a:solidFill>
                <a:latin typeface="Verdana"/>
              </a:rPr>
              <a:t>segundo</a:t>
            </a:r>
            <a:r>
              <a:rPr lang="es-ES" u="none" strike="noStrike" dirty="0" smtClean="0">
                <a:solidFill>
                  <a:srgbClr val="333333"/>
                </a:solidFill>
                <a:effectLst/>
                <a:latin typeface="Verdana"/>
              </a:rPr>
              <a:t> Domingo de Adviento</a:t>
            </a:r>
            <a:endParaRPr lang="es-ES" dirty="0"/>
          </a:p>
        </p:txBody>
      </p:sp>
      <p:sp>
        <p:nvSpPr>
          <p:cNvPr id="6" name="5 Rectángulo"/>
          <p:cNvSpPr/>
          <p:nvPr/>
        </p:nvSpPr>
        <p:spPr>
          <a:xfrm>
            <a:off x="2076377" y="633462"/>
            <a:ext cx="3047630" cy="923330"/>
          </a:xfrm>
          <a:prstGeom prst="rect">
            <a:avLst/>
          </a:prstGeom>
          <a:noFill/>
        </p:spPr>
        <p:txBody>
          <a:bodyPr wrap="none" lIns="91440" tIns="45720" rIns="91440" bIns="45720">
            <a:spAutoFit/>
          </a:bodyPr>
          <a:lstStyle/>
          <a:p>
            <a:pPr algn="ctr"/>
            <a:r>
              <a:rPr lang="es-E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justicia</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 name="6 Rectángulo"/>
          <p:cNvSpPr/>
          <p:nvPr/>
        </p:nvSpPr>
        <p:spPr>
          <a:xfrm>
            <a:off x="1674977" y="5313982"/>
            <a:ext cx="6636753" cy="923330"/>
          </a:xfrm>
          <a:prstGeom prst="rect">
            <a:avLst/>
          </a:prstGeom>
          <a:noFill/>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04 diciembre 2016</a:t>
            </a:r>
            <a:endParaRPr lang="es-E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4 Acorde"/>
          <p:cNvSpPr/>
          <p:nvPr/>
        </p:nvSpPr>
        <p:spPr>
          <a:xfrm rot="12171676">
            <a:off x="-819135" y="2265978"/>
            <a:ext cx="2933397" cy="2866013"/>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Rectángulo"/>
          <p:cNvSpPr/>
          <p:nvPr/>
        </p:nvSpPr>
        <p:spPr>
          <a:xfrm>
            <a:off x="319902" y="2564904"/>
            <a:ext cx="4483175" cy="2031325"/>
          </a:xfrm>
          <a:prstGeom prst="rect">
            <a:avLst/>
          </a:prstGeom>
        </p:spPr>
        <p:txBody>
          <a:bodyPr wrap="square">
            <a:spAutoFit/>
          </a:bodyPr>
          <a:lstStyle/>
          <a:p>
            <a:r>
              <a:rPr lang="es-ES" dirty="0">
                <a:solidFill>
                  <a:schemeClr val="bg1"/>
                </a:solidFill>
              </a:rPr>
              <a:t>Padre misericordioso</a:t>
            </a:r>
            <a:r>
              <a:rPr lang="es-ES" dirty="0" smtClean="0">
                <a:solidFill>
                  <a:schemeClr val="bg1"/>
                </a:solidFill>
              </a:rPr>
              <a:t>, porque amas, eres justo. Te pedimos que nosotros, tus hijos implantemos la justicia en nuestros entornos, que no exijamos a nadie más de lo que pueden dar, </a:t>
            </a:r>
            <a:r>
              <a:rPr lang="es-ES" dirty="0" smtClean="0">
                <a:solidFill>
                  <a:schemeClr val="bg1"/>
                </a:solidFill>
              </a:rPr>
              <a:t>y que </a:t>
            </a:r>
            <a:r>
              <a:rPr lang="es-ES" dirty="0" smtClean="0">
                <a:solidFill>
                  <a:schemeClr val="bg1"/>
                </a:solidFill>
              </a:rPr>
              <a:t>la generosidad sea </a:t>
            </a:r>
            <a:r>
              <a:rPr lang="es-ES" dirty="0" smtClean="0">
                <a:solidFill>
                  <a:schemeClr val="bg1"/>
                </a:solidFill>
              </a:rPr>
              <a:t>la  </a:t>
            </a:r>
            <a:r>
              <a:rPr lang="es-ES" dirty="0" smtClean="0">
                <a:solidFill>
                  <a:schemeClr val="bg1"/>
                </a:solidFill>
              </a:rPr>
              <a:t>medida de nuestra justicia. Amén.</a:t>
            </a:r>
          </a:p>
        </p:txBody>
      </p:sp>
    </p:spTree>
    <p:extLst>
      <p:ext uri="{BB962C8B-B14F-4D97-AF65-F5344CB8AC3E}">
        <p14:creationId xmlns:p14="http://schemas.microsoft.com/office/powerpoint/2010/main" val="958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80">
                                          <p:stCondLst>
                                            <p:cond delay="0"/>
                                          </p:stCondLst>
                                        </p:cTn>
                                        <p:tgtEl>
                                          <p:spTgt spid="6"/>
                                        </p:tgtEl>
                                      </p:cBhvr>
                                    </p:animEffect>
                                    <p:anim calcmode="lin" valueType="num">
                                      <p:cBhvr>
                                        <p:cTn id="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7" dur="26">
                                          <p:stCondLst>
                                            <p:cond delay="650"/>
                                          </p:stCondLst>
                                        </p:cTn>
                                        <p:tgtEl>
                                          <p:spTgt spid="6"/>
                                        </p:tgtEl>
                                      </p:cBhvr>
                                      <p:to x="100000" y="60000"/>
                                    </p:animScale>
                                    <p:animScale>
                                      <p:cBhvr>
                                        <p:cTn id="18" dur="166" decel="50000">
                                          <p:stCondLst>
                                            <p:cond delay="676"/>
                                          </p:stCondLst>
                                        </p:cTn>
                                        <p:tgtEl>
                                          <p:spTgt spid="6"/>
                                        </p:tgtEl>
                                      </p:cBhvr>
                                      <p:to x="100000" y="100000"/>
                                    </p:animScale>
                                    <p:animScale>
                                      <p:cBhvr>
                                        <p:cTn id="19" dur="26">
                                          <p:stCondLst>
                                            <p:cond delay="1312"/>
                                          </p:stCondLst>
                                        </p:cTn>
                                        <p:tgtEl>
                                          <p:spTgt spid="6"/>
                                        </p:tgtEl>
                                      </p:cBhvr>
                                      <p:to x="100000" y="80000"/>
                                    </p:animScale>
                                    <p:animScale>
                                      <p:cBhvr>
                                        <p:cTn id="20" dur="166" decel="50000">
                                          <p:stCondLst>
                                            <p:cond delay="1338"/>
                                          </p:stCondLst>
                                        </p:cTn>
                                        <p:tgtEl>
                                          <p:spTgt spid="6"/>
                                        </p:tgtEl>
                                      </p:cBhvr>
                                      <p:to x="100000" y="100000"/>
                                    </p:animScale>
                                    <p:animScale>
                                      <p:cBhvr>
                                        <p:cTn id="21" dur="26">
                                          <p:stCondLst>
                                            <p:cond delay="1642"/>
                                          </p:stCondLst>
                                        </p:cTn>
                                        <p:tgtEl>
                                          <p:spTgt spid="6"/>
                                        </p:tgtEl>
                                      </p:cBhvr>
                                      <p:to x="100000" y="90000"/>
                                    </p:animScale>
                                    <p:animScale>
                                      <p:cBhvr>
                                        <p:cTn id="22" dur="166" decel="50000">
                                          <p:stCondLst>
                                            <p:cond delay="1668"/>
                                          </p:stCondLst>
                                        </p:cTn>
                                        <p:tgtEl>
                                          <p:spTgt spid="6"/>
                                        </p:tgtEl>
                                      </p:cBhvr>
                                      <p:to x="100000" y="100000"/>
                                    </p:animScale>
                                    <p:animScale>
                                      <p:cBhvr>
                                        <p:cTn id="23" dur="26">
                                          <p:stCondLst>
                                            <p:cond delay="1808"/>
                                          </p:stCondLst>
                                        </p:cTn>
                                        <p:tgtEl>
                                          <p:spTgt spid="6"/>
                                        </p:tgtEl>
                                      </p:cBhvr>
                                      <p:to x="100000" y="95000"/>
                                    </p:animScale>
                                    <p:animScale>
                                      <p:cBhvr>
                                        <p:cTn id="24" dur="166" decel="50000">
                                          <p:stCondLst>
                                            <p:cond delay="1834"/>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5"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4745"/>
            <a:ext cx="5211764" cy="573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5220072" y="0"/>
            <a:ext cx="3312368" cy="686341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s-VE" sz="2000" dirty="0"/>
              <a:t>Cuando miramos la realidad mundial nos acongojamos; movilizaciones en </a:t>
            </a:r>
            <a:r>
              <a:rPr lang="es-VE" sz="2000" dirty="0" smtClean="0"/>
              <a:t>masa, </a:t>
            </a:r>
            <a:r>
              <a:rPr lang="es-VE" sz="2000" dirty="0"/>
              <a:t>grandes presupuestos para guerras y poco para erradicar el hambre, epidemias, divisiones políticas, desestabilización en la economía mundial, caos ecológico… </a:t>
            </a:r>
            <a:r>
              <a:rPr lang="es-VE" sz="2000" dirty="0" smtClean="0"/>
              <a:t>No </a:t>
            </a:r>
            <a:r>
              <a:rPr lang="es-VE" sz="2000" dirty="0"/>
              <a:t>podemos dejar de afirmar que toda esta realidad desdice de Dios y que también desdice de la humanidad, creada a </a:t>
            </a:r>
            <a:r>
              <a:rPr lang="es-VE" sz="2000" dirty="0" smtClean="0"/>
              <a:t>su </a:t>
            </a:r>
            <a:r>
              <a:rPr lang="es-VE" sz="2000" dirty="0"/>
              <a:t>imagen y semejanza. Entonces nos cuestionamos: </a:t>
            </a:r>
            <a:endParaRPr lang="es-VE" sz="2000" dirty="0" smtClean="0"/>
          </a:p>
          <a:p>
            <a:r>
              <a:rPr lang="es-VE" sz="2000" b="1" dirty="0" smtClean="0">
                <a:solidFill>
                  <a:schemeClr val="accent2">
                    <a:lumMod val="50000"/>
                  </a:schemeClr>
                </a:solidFill>
              </a:rPr>
              <a:t>¿Podemos </a:t>
            </a:r>
            <a:r>
              <a:rPr lang="es-VE" sz="2000" b="1" dirty="0">
                <a:solidFill>
                  <a:schemeClr val="accent2">
                    <a:lumMod val="50000"/>
                  </a:schemeClr>
                </a:solidFill>
              </a:rPr>
              <a:t>revertir esta realidad? ¿qué estamos haciendo para cambiarla?</a:t>
            </a:r>
          </a:p>
        </p:txBody>
      </p:sp>
      <p:sp>
        <p:nvSpPr>
          <p:cNvPr id="4" name="3 CuadroTexto"/>
          <p:cNvSpPr txBox="1"/>
          <p:nvPr/>
        </p:nvSpPr>
        <p:spPr>
          <a:xfrm>
            <a:off x="1682180" y="692696"/>
            <a:ext cx="2520280" cy="492443"/>
          </a:xfrm>
          <a:prstGeom prst="rect">
            <a:avLst/>
          </a:prstGeom>
          <a:noFill/>
        </p:spPr>
        <p:txBody>
          <a:bodyPr wrap="square" rtlCol="0">
            <a:spAutoFit/>
          </a:bodyPr>
          <a:lstStyle/>
          <a:p>
            <a:r>
              <a:rPr lang="es-VE" sz="2600" dirty="0" smtClean="0"/>
              <a:t>Motivación</a:t>
            </a:r>
            <a:endParaRPr lang="es-VE" sz="2600" dirty="0"/>
          </a:p>
        </p:txBody>
      </p:sp>
      <p:sp>
        <p:nvSpPr>
          <p:cNvPr id="5" name="Text Box 3"/>
          <p:cNvSpPr txBox="1">
            <a:spLocks noChangeArrowheads="1"/>
          </p:cNvSpPr>
          <p:nvPr/>
        </p:nvSpPr>
        <p:spPr bwMode="auto">
          <a:xfrm>
            <a:off x="1" y="2134"/>
            <a:ext cx="5211764" cy="690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VE" sz="1800" b="0" i="1" u="none" strike="noStrike" cap="none" normalizeH="0" baseline="0" dirty="0" smtClean="0">
                <a:ln>
                  <a:noFill/>
                </a:ln>
                <a:solidFill>
                  <a:srgbClr val="000000"/>
                </a:solidFill>
                <a:effectLst/>
                <a:latin typeface="AR CHRISTY" charset="0"/>
                <a:cs typeface="Arial" pitchFamily="34" charset="0"/>
              </a:rPr>
              <a:t>“Que en sus días florezca la justicia,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VE" sz="1800" b="0" i="1" u="none" strike="noStrike" cap="none" normalizeH="0" baseline="0" dirty="0" smtClean="0">
                <a:ln>
                  <a:noFill/>
                </a:ln>
                <a:solidFill>
                  <a:srgbClr val="000000"/>
                </a:solidFill>
                <a:effectLst/>
                <a:latin typeface="AR CHRISTY" charset="0"/>
                <a:cs typeface="Arial" pitchFamily="34" charset="0"/>
              </a:rPr>
              <a:t>y la paz abunde eternamente</a:t>
            </a:r>
            <a:r>
              <a:rPr kumimoji="0" lang="es-ES" altLang="es-VE" sz="1800" b="0" i="0" u="none" strike="noStrike" cap="none" normalizeH="0" baseline="0" dirty="0" smtClean="0">
                <a:ln>
                  <a:noFill/>
                </a:ln>
                <a:solidFill>
                  <a:srgbClr val="000000"/>
                </a:solidFill>
                <a:effectLst/>
                <a:latin typeface="AR CHRISTY" charset="0"/>
                <a:cs typeface="Arial" pitchFamily="34" charset="0"/>
              </a:rPr>
              <a:t> "</a:t>
            </a:r>
            <a:endParaRPr kumimoji="0" lang="es-ES" altLang="es-VE" sz="2600" b="0" i="0" u="none" strike="noStrike" cap="none" normalizeH="0" baseline="0" dirty="0" smtClean="0">
              <a:ln>
                <a:noFill/>
              </a:ln>
              <a:solidFill>
                <a:srgbClr val="000000"/>
              </a:solidFill>
              <a:effectLst/>
              <a:latin typeface="AR CHRISTY"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VE" altLang="es-VE"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1967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1475656" y="462509"/>
            <a:ext cx="1152880" cy="523220"/>
          </a:xfrm>
          <a:prstGeom prst="rect">
            <a:avLst/>
          </a:prstGeom>
        </p:spPr>
        <p:txBody>
          <a:bodyPr wrap="none">
            <a:spAutoFit/>
          </a:bodyPr>
          <a:lstStyle/>
          <a:p>
            <a:r>
              <a:rPr lang="es-VE" sz="2800" b="1" dirty="0" smtClean="0"/>
              <a:t>Canto</a:t>
            </a:r>
            <a:endParaRPr lang="es-VE" sz="2800" dirty="0"/>
          </a:p>
        </p:txBody>
      </p:sp>
      <p:sp>
        <p:nvSpPr>
          <p:cNvPr id="14" name="13 CuadroTexto"/>
          <p:cNvSpPr txBox="1"/>
          <p:nvPr/>
        </p:nvSpPr>
        <p:spPr>
          <a:xfrm>
            <a:off x="4388896" y="524064"/>
            <a:ext cx="3960440" cy="461665"/>
          </a:xfrm>
          <a:prstGeom prst="rect">
            <a:avLst/>
          </a:prstGeom>
          <a:noFill/>
        </p:spPr>
        <p:txBody>
          <a:bodyPr wrap="square" rtlCol="0">
            <a:spAutoFit/>
          </a:bodyPr>
          <a:lstStyle/>
          <a:p>
            <a:pPr algn="ctr"/>
            <a:r>
              <a:rPr lang="es-ES" sz="2400" dirty="0" smtClean="0">
                <a:solidFill>
                  <a:schemeClr val="bg1"/>
                </a:solidFill>
              </a:rPr>
              <a:t>“Dame, </a:t>
            </a:r>
            <a:r>
              <a:rPr lang="es-ES" sz="2400" dirty="0">
                <a:solidFill>
                  <a:schemeClr val="bg1"/>
                </a:solidFill>
              </a:rPr>
              <a:t>Señor tu mirada</a:t>
            </a:r>
            <a:r>
              <a:rPr lang="es-ES" sz="2400" dirty="0" smtClean="0">
                <a:solidFill>
                  <a:schemeClr val="bg1"/>
                </a:solidFill>
              </a:rPr>
              <a:t>”</a:t>
            </a:r>
            <a:endParaRPr lang="es-ES" sz="2400" dirty="0">
              <a:solidFill>
                <a:schemeClr val="bg1"/>
              </a:solidFill>
            </a:endParaRPr>
          </a:p>
        </p:txBody>
      </p:sp>
      <p:sp>
        <p:nvSpPr>
          <p:cNvPr id="15" name="3 Marcador de contenido"/>
          <p:cNvSpPr txBox="1">
            <a:spLocks/>
          </p:cNvSpPr>
          <p:nvPr/>
        </p:nvSpPr>
        <p:spPr>
          <a:xfrm>
            <a:off x="2843808" y="1359932"/>
            <a:ext cx="6125504" cy="5237420"/>
          </a:xfrm>
          <a:prstGeom prst="rect">
            <a:avLst/>
          </a:prstGeom>
        </p:spPr>
        <p:txBody>
          <a:bodyPr vert="horz" lIns="45720" tIns="0" rIns="45720" bIns="0">
            <a:normAutofit fontScale="77500" lnSpcReduction="20000"/>
          </a:bodyPr>
          <a:lstStyle>
            <a:lvl1pPr marL="0" indent="0" algn="r" rtl="0" eaLnBrk="1" latinLnBrk="0" hangingPunct="1">
              <a:spcBef>
                <a:spcPts val="600"/>
              </a:spcBef>
              <a:buClr>
                <a:schemeClr val="tx2"/>
              </a:buClr>
              <a:buSzPct val="73000"/>
              <a:buFont typeface="Wingdings 2"/>
              <a:buNone/>
              <a:defRPr kumimoji="0" sz="2200" kern="1200" baseline="0">
                <a:solidFill>
                  <a:srgbClr val="FFFFFF"/>
                </a:solidFill>
                <a:effectLst/>
                <a:latin typeface="+mn-lt"/>
                <a:ea typeface="+mn-ea"/>
                <a:cs typeface="+mn-cs"/>
              </a:defRPr>
            </a:lvl1pPr>
            <a:lvl2pPr marL="457200" indent="0" algn="ctr" rtl="0" eaLnBrk="1" latinLnBrk="0" hangingPunct="1">
              <a:spcBef>
                <a:spcPts val="500"/>
              </a:spcBef>
              <a:buClr>
                <a:schemeClr val="accent4"/>
              </a:buClr>
              <a:buSzPct val="80000"/>
              <a:buFont typeface="Wingdings 2"/>
              <a:buNone/>
              <a:defRPr kumimoji="0" sz="2300" kern="1200">
                <a:solidFill>
                  <a:schemeClr val="tx1">
                    <a:tint val="85000"/>
                  </a:schemeClr>
                </a:solidFill>
                <a:latin typeface="+mn-lt"/>
                <a:ea typeface="+mn-ea"/>
                <a:cs typeface="+mn-cs"/>
              </a:defRPr>
            </a:lvl2pPr>
            <a:lvl3pPr marL="914400" indent="0" algn="ctr" rtl="0" eaLnBrk="1" latinLnBrk="0" hangingPunct="1">
              <a:spcBef>
                <a:spcPts val="400"/>
              </a:spcBef>
              <a:buClr>
                <a:schemeClr val="accent4"/>
              </a:buClr>
              <a:buSzPct val="60000"/>
              <a:buFont typeface="Wingdings"/>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80000"/>
              <a:buFont typeface="Wingdings 2"/>
              <a:buNone/>
              <a:defRPr kumimoji="0" sz="2000" kern="1200">
                <a:solidFill>
                  <a:schemeClr val="tx1">
                    <a:tint val="85000"/>
                  </a:schemeClr>
                </a:solidFill>
                <a:latin typeface="+mn-lt"/>
                <a:ea typeface="+mn-ea"/>
                <a:cs typeface="+mn-cs"/>
              </a:defRPr>
            </a:lvl4pPr>
            <a:lvl5pPr marL="1828800" indent="0" algn="ctr" rtl="0" eaLnBrk="1" latinLnBrk="0" hangingPunct="1">
              <a:spcBef>
                <a:spcPts val="400"/>
              </a:spcBef>
              <a:buClr>
                <a:schemeClr val="accent4"/>
              </a:buClr>
              <a:buSzPct val="70000"/>
              <a:buFont typeface="Wingdings"/>
              <a:buNone/>
              <a:defRPr kumimoji="0" sz="1800" kern="1200">
                <a:solidFill>
                  <a:schemeClr val="tx1"/>
                </a:solidFill>
                <a:latin typeface="+mn-lt"/>
                <a:ea typeface="+mn-ea"/>
                <a:cs typeface="+mn-cs"/>
              </a:defRPr>
            </a:lvl5pPr>
            <a:lvl6pPr marL="2286000" indent="0" algn="ctr" rtl="0" eaLnBrk="1" latinLnBrk="0" hangingPunct="1">
              <a:spcBef>
                <a:spcPts val="400"/>
              </a:spcBef>
              <a:buClr>
                <a:schemeClr val="accent4"/>
              </a:buClr>
              <a:buSzPct val="80000"/>
              <a:buFont typeface="Wingdings 2"/>
              <a:buNone/>
              <a:defRPr kumimoji="0" sz="1800" kern="1200">
                <a:solidFill>
                  <a:schemeClr val="tx1">
                    <a:tint val="85000"/>
                  </a:schemeClr>
                </a:solidFill>
                <a:latin typeface="+mn-lt"/>
                <a:ea typeface="+mn-ea"/>
                <a:cs typeface="+mn-cs"/>
              </a:defRPr>
            </a:lvl6pPr>
            <a:lvl7pPr marL="2743200" indent="0" algn="ctr" rtl="0" eaLnBrk="1" latinLnBrk="0" hangingPunct="1">
              <a:spcBef>
                <a:spcPct val="20000"/>
              </a:spcBef>
              <a:buClr>
                <a:schemeClr val="accent4"/>
              </a:buClr>
              <a:buSzPct val="80000"/>
              <a:buFont typeface="Wingdings 2"/>
              <a:buNone/>
              <a:defRPr kumimoji="0" sz="1600" kern="1200" baseline="0">
                <a:solidFill>
                  <a:schemeClr val="tx1"/>
                </a:solidFill>
                <a:latin typeface="+mn-lt"/>
                <a:ea typeface="+mn-ea"/>
                <a:cs typeface="+mn-cs"/>
              </a:defRPr>
            </a:lvl7pPr>
            <a:lvl8pPr marL="3200400" indent="0" algn="ctr" rtl="0" eaLnBrk="1" latinLnBrk="0" hangingPunct="1">
              <a:spcBef>
                <a:spcPts val="300"/>
              </a:spcBef>
              <a:buClr>
                <a:schemeClr val="accent4"/>
              </a:buClr>
              <a:buSzPct val="100000"/>
              <a:buNone/>
              <a:defRPr kumimoji="0" sz="1600" kern="1200" baseline="0">
                <a:solidFill>
                  <a:schemeClr val="tx1">
                    <a:tint val="85000"/>
                  </a:schemeClr>
                </a:solidFill>
                <a:latin typeface="+mn-lt"/>
                <a:ea typeface="+mn-ea"/>
                <a:cs typeface="+mn-cs"/>
              </a:defRPr>
            </a:lvl8pPr>
            <a:lvl9pPr marL="3657600" indent="0" algn="ctr" rtl="0" eaLnBrk="1" latinLnBrk="0" hangingPunct="1">
              <a:spcBef>
                <a:spcPct val="20000"/>
              </a:spcBef>
              <a:buClr>
                <a:schemeClr val="accent4"/>
              </a:buClr>
              <a:buSzPct val="100000"/>
              <a:buFont typeface="Wingdings"/>
              <a:buNone/>
              <a:defRPr kumimoji="0" sz="1400" kern="1200" baseline="0">
                <a:solidFill>
                  <a:schemeClr val="tx1"/>
                </a:solidFill>
                <a:latin typeface="+mn-lt"/>
                <a:ea typeface="+mn-ea"/>
                <a:cs typeface="+mn-cs"/>
              </a:defRPr>
            </a:lvl9pPr>
            <a:extLst/>
          </a:lstStyle>
          <a:p>
            <a:r>
              <a:rPr lang="es-VE" dirty="0" smtClean="0"/>
              <a:t>Dame, Señor, tu mirada y pueda yo ver desde allí </a:t>
            </a:r>
            <a:br>
              <a:rPr lang="es-VE" dirty="0" smtClean="0"/>
            </a:br>
            <a:r>
              <a:rPr lang="es-VE" dirty="0" smtClean="0"/>
              <a:t>El día que empieza, el sol que calienta y que cubre los montes de luz. </a:t>
            </a:r>
            <a:br>
              <a:rPr lang="es-VE" dirty="0" smtClean="0"/>
            </a:br>
            <a:r>
              <a:rPr lang="es-VE" dirty="0" smtClean="0"/>
              <a:t>Dame, Señor, tu mirada y pueda gozar desde allí </a:t>
            </a:r>
            <a:br>
              <a:rPr lang="es-VE" dirty="0" smtClean="0"/>
            </a:br>
            <a:r>
              <a:rPr lang="es-VE" dirty="0" smtClean="0"/>
              <a:t>Que el día declina y anuncia las noches de luna cuando viene abril.</a:t>
            </a:r>
            <a:br>
              <a:rPr lang="es-VE" dirty="0" smtClean="0"/>
            </a:br>
            <a:r>
              <a:rPr lang="es-VE" dirty="0" smtClean="0"/>
              <a:t/>
            </a:r>
            <a:br>
              <a:rPr lang="es-VE" dirty="0" smtClean="0"/>
            </a:br>
            <a:r>
              <a:rPr lang="es-VE" dirty="0" smtClean="0"/>
              <a:t>Dame, Señor tu mirada, grábala en mi corazón, </a:t>
            </a:r>
            <a:br>
              <a:rPr lang="es-VE" dirty="0" smtClean="0"/>
            </a:br>
            <a:r>
              <a:rPr lang="es-VE" dirty="0" smtClean="0"/>
              <a:t>Donde tu amor es amante, tu paso constante, tu gesto creador. </a:t>
            </a:r>
            <a:br>
              <a:rPr lang="es-VE" dirty="0" smtClean="0"/>
            </a:br>
            <a:r>
              <a:rPr lang="es-VE" dirty="0" smtClean="0"/>
              <a:t/>
            </a:r>
            <a:br>
              <a:rPr lang="es-VE" dirty="0" smtClean="0"/>
            </a:br>
            <a:r>
              <a:rPr lang="es-VE" dirty="0" smtClean="0"/>
              <a:t>Dame, Señor, tu mirada y entrañas de compasión; </a:t>
            </a:r>
            <a:br>
              <a:rPr lang="es-VE" dirty="0" smtClean="0"/>
            </a:br>
            <a:r>
              <a:rPr lang="es-VE" dirty="0" smtClean="0"/>
              <a:t>Dale firmeza a mis pasos, habita mi espacio y sé mi canción. </a:t>
            </a:r>
            <a:br>
              <a:rPr lang="es-VE" dirty="0" smtClean="0"/>
            </a:br>
            <a:r>
              <a:rPr lang="es-VE" dirty="0" smtClean="0"/>
              <a:t>Dame, Señor, tu mirada y entrañas de compasión, </a:t>
            </a:r>
            <a:br>
              <a:rPr lang="es-VE" dirty="0" smtClean="0"/>
            </a:br>
            <a:r>
              <a:rPr lang="es-VE" dirty="0" smtClean="0"/>
              <a:t>Haz de mis manos ternura y mi vientre madura, ¡Aquí estoy, Señor! </a:t>
            </a:r>
            <a:br>
              <a:rPr lang="es-VE" dirty="0" smtClean="0"/>
            </a:br>
            <a:r>
              <a:rPr lang="es-VE" dirty="0" smtClean="0"/>
              <a:t/>
            </a:r>
            <a:br>
              <a:rPr lang="es-VE" dirty="0" smtClean="0"/>
            </a:br>
            <a:r>
              <a:rPr lang="es-VE" dirty="0" smtClean="0"/>
              <a:t>Ponme, Señor la mirada junto al otro corazón. </a:t>
            </a:r>
            <a:br>
              <a:rPr lang="es-VE" dirty="0" smtClean="0"/>
            </a:br>
            <a:r>
              <a:rPr lang="es-VE" dirty="0" smtClean="0"/>
              <a:t>De manos atadas, de oculta mirada, que guarda y calla el dolor. </a:t>
            </a:r>
            <a:br>
              <a:rPr lang="es-VE" dirty="0" smtClean="0"/>
            </a:br>
            <a:r>
              <a:rPr lang="es-VE" dirty="0" smtClean="0"/>
              <a:t>Siembra, Señor tu mirada y brote una nueva canción </a:t>
            </a:r>
            <a:br>
              <a:rPr lang="es-VE" dirty="0" smtClean="0"/>
            </a:br>
            <a:r>
              <a:rPr lang="es-VE" dirty="0" smtClean="0"/>
              <a:t>De manos abiertas, de voz descubierta, sin limite en nuestro interior. </a:t>
            </a:r>
            <a:endParaRPr lang="es-VE"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79" y="1988840"/>
            <a:ext cx="2695063" cy="331236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Tree>
    <p:extLst>
      <p:ext uri="{BB962C8B-B14F-4D97-AF65-F5344CB8AC3E}">
        <p14:creationId xmlns:p14="http://schemas.microsoft.com/office/powerpoint/2010/main" val="125345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314400" y="4049688"/>
            <a:ext cx="6858000" cy="2808312"/>
          </a:xfrm>
        </p:spPr>
        <p:txBody>
          <a:bodyPr>
            <a:normAutofit fontScale="62500" lnSpcReduction="20000"/>
          </a:bodyPr>
          <a:lstStyle/>
          <a:p>
            <a:r>
              <a:rPr lang="es-VE" dirty="0" smtClean="0"/>
              <a:t>Se nos invita a No juzgar </a:t>
            </a:r>
            <a:r>
              <a:rPr lang="es-VE" dirty="0"/>
              <a:t>por apariencias ni sentenciará de oídas; </a:t>
            </a:r>
            <a:r>
              <a:rPr lang="es-VE" dirty="0" smtClean="0"/>
              <a:t>“juzgará </a:t>
            </a:r>
            <a:r>
              <a:rPr lang="es-VE" dirty="0"/>
              <a:t>a los pobres con justicia, con rectitud a los </a:t>
            </a:r>
            <a:r>
              <a:rPr lang="es-VE" dirty="0" smtClean="0"/>
              <a:t>desamparados”.</a:t>
            </a:r>
            <a:r>
              <a:rPr lang="es-VE" dirty="0"/>
              <a:t> </a:t>
            </a:r>
            <a:br>
              <a:rPr lang="es-VE" dirty="0"/>
            </a:br>
            <a:endParaRPr lang="es-VE" dirty="0">
              <a:solidFill>
                <a:schemeClr val="bg1"/>
              </a:solidFill>
            </a:endParaRPr>
          </a:p>
          <a:p>
            <a:r>
              <a:rPr lang="es-VE" dirty="0" smtClean="0"/>
              <a:t>Mateo</a:t>
            </a:r>
            <a:r>
              <a:rPr lang="es-VE" dirty="0"/>
              <a:t>, pone en boca de Juan Bautista estas palabras: “Dad el fruto que pide la conversión”. Es la llamada a concretar lo que pensamos hacer, a salir de nuestras comodidades y tener gestos concretos donde nos involucremos con el otro y por el otro. </a:t>
            </a:r>
            <a:endParaRPr lang="es-VE" dirty="0" smtClean="0"/>
          </a:p>
          <a:p>
            <a:r>
              <a:rPr lang="es-VE" dirty="0" smtClean="0"/>
              <a:t>Está </a:t>
            </a:r>
            <a:r>
              <a:rPr lang="es-VE" dirty="0"/>
              <a:t>de moda indignarnos pero quedándonos apacibles, sin movilizarnos ni </a:t>
            </a:r>
            <a:r>
              <a:rPr lang="es-VE" dirty="0" smtClean="0"/>
              <a:t>actuar. Los </a:t>
            </a:r>
            <a:r>
              <a:rPr lang="es-VE" dirty="0"/>
              <a:t>cristianos no podemos quedarnos en estas actitudes. Que no nos conformemos con indignarnos ante tanta muerte, es hora de accionar en gestos,  tal vez sencillos pero concretos, es lo que nos pide el Señor</a:t>
            </a:r>
            <a:r>
              <a:rPr lang="es-VE" dirty="0" smtClean="0"/>
              <a:t>.</a:t>
            </a:r>
            <a:endParaRPr lang="es-VE" dirty="0"/>
          </a:p>
        </p:txBody>
      </p:sp>
      <p:sp>
        <p:nvSpPr>
          <p:cNvPr id="4" name="3 Bisel"/>
          <p:cNvSpPr/>
          <p:nvPr/>
        </p:nvSpPr>
        <p:spPr>
          <a:xfrm>
            <a:off x="0" y="0"/>
            <a:ext cx="1314400" cy="6858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2173217" y="1485945"/>
            <a:ext cx="2182759" cy="430887"/>
          </a:xfrm>
          <a:prstGeom prst="rect">
            <a:avLst/>
          </a:prstGeom>
        </p:spPr>
        <p:txBody>
          <a:bodyPr wrap="square">
            <a:spAutoFit/>
          </a:bodyPr>
          <a:lstStyle/>
          <a:p>
            <a:r>
              <a:rPr lang="es-VE" sz="2200" dirty="0" smtClean="0"/>
              <a:t>Isaías </a:t>
            </a:r>
            <a:r>
              <a:rPr lang="es-VE" sz="2200" dirty="0"/>
              <a:t>11, </a:t>
            </a:r>
            <a:r>
              <a:rPr lang="es-VE" sz="2200" dirty="0" smtClean="0"/>
              <a:t>1-10</a:t>
            </a:r>
            <a:endParaRPr lang="es-VE" sz="2200" dirty="0"/>
          </a:p>
        </p:txBody>
      </p:sp>
      <p:sp>
        <p:nvSpPr>
          <p:cNvPr id="7" name="6 Rectángulo"/>
          <p:cNvSpPr/>
          <p:nvPr/>
        </p:nvSpPr>
        <p:spPr>
          <a:xfrm>
            <a:off x="1403648" y="116632"/>
            <a:ext cx="6706451" cy="1261884"/>
          </a:xfrm>
          <a:prstGeom prst="rect">
            <a:avLst/>
          </a:prstGeom>
        </p:spPr>
        <p:txBody>
          <a:bodyPr wrap="none">
            <a:spAutoFit/>
          </a:bodyPr>
          <a:lstStyle/>
          <a:p>
            <a:pPr algn="ctr"/>
            <a:r>
              <a:rPr lang="es-VE"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Juzgará a los pobres </a:t>
            </a:r>
            <a:r>
              <a:rPr lang="es-VE"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con</a:t>
            </a:r>
          </a:p>
          <a:p>
            <a:pPr algn="ctr"/>
            <a:r>
              <a:rPr lang="es-VE" sz="3800" b="1" cap="all"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rPr>
              <a:t>justicia</a:t>
            </a:r>
            <a:endParaRPr lang="es-VE" sz="3800" b="1" cap="all"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endParaRPr>
          </a:p>
        </p:txBody>
      </p:sp>
      <p:sp>
        <p:nvSpPr>
          <p:cNvPr id="9" name="8 CuadroTexto"/>
          <p:cNvSpPr txBox="1"/>
          <p:nvPr/>
        </p:nvSpPr>
        <p:spPr>
          <a:xfrm>
            <a:off x="2469632" y="3212975"/>
            <a:ext cx="2088232" cy="430887"/>
          </a:xfrm>
          <a:prstGeom prst="rect">
            <a:avLst/>
          </a:prstGeom>
          <a:noFill/>
        </p:spPr>
        <p:txBody>
          <a:bodyPr wrap="square" rtlCol="0">
            <a:spAutoFit/>
          </a:bodyPr>
          <a:lstStyle/>
          <a:p>
            <a:r>
              <a:rPr lang="es-VE" sz="2200" dirty="0" smtClean="0"/>
              <a:t>Mateo 3, 1-12</a:t>
            </a:r>
            <a:endParaRPr lang="es-VE" sz="2200" dirty="0"/>
          </a:p>
        </p:txBody>
      </p:sp>
      <p:sp>
        <p:nvSpPr>
          <p:cNvPr id="11" name="10 Rectángulo"/>
          <p:cNvSpPr/>
          <p:nvPr/>
        </p:nvSpPr>
        <p:spPr>
          <a:xfrm>
            <a:off x="2411760" y="2276872"/>
            <a:ext cx="5702767"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a:spAutoFit/>
          </a:bodyPr>
          <a:lstStyle/>
          <a:p>
            <a:r>
              <a:rPr lang="es-VE" dirty="0" smtClean="0"/>
              <a:t>Canto: Justicia, tierra y libertad. Grupo Maná</a:t>
            </a:r>
          </a:p>
          <a:p>
            <a:r>
              <a:rPr lang="es-VE" dirty="0"/>
              <a:t>En https://www.youtube.com/watch?v=mJqK2bivKRE</a:t>
            </a:r>
          </a:p>
        </p:txBody>
      </p:sp>
      <p:sp>
        <p:nvSpPr>
          <p:cNvPr id="10" name="9 CuadroTexto"/>
          <p:cNvSpPr txBox="1"/>
          <p:nvPr/>
        </p:nvSpPr>
        <p:spPr>
          <a:xfrm>
            <a:off x="6525923" y="3643863"/>
            <a:ext cx="1584176" cy="369332"/>
          </a:xfrm>
          <a:prstGeom prst="rect">
            <a:avLst/>
          </a:prstGeom>
          <a:noFill/>
        </p:spPr>
        <p:txBody>
          <a:bodyPr wrap="square" rtlCol="0">
            <a:spAutoFit/>
          </a:bodyPr>
          <a:lstStyle/>
          <a:p>
            <a:r>
              <a:rPr lang="es-VE" dirty="0" smtClean="0"/>
              <a:t>Reflexión:</a:t>
            </a:r>
            <a:endParaRPr lang="es-VE"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251520" y="1772816"/>
            <a:ext cx="1800200" cy="2277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7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0"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wedge">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wedge">
                                      <p:cBhvr>
                                        <p:cTn id="36" dur="20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0"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edge">
                                      <p:cBhvr>
                                        <p:cTn id="4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9" grpId="0"/>
      <p:bldP spid="11"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olorful-squares-in-different-sizes-in-a-clear-background_279-1868"/>
          <p:cNvPicPr>
            <a:picLocks noChangeAspect="1" noChangeArrowheads="1"/>
          </p:cNvPicPr>
          <p:nvPr/>
        </p:nvPicPr>
        <p:blipFill>
          <a:blip r:embed="rId2">
            <a:lum contrast="18000"/>
            <a:extLst>
              <a:ext uri="{28A0092B-C50C-407E-A947-70E740481C1C}">
                <a14:useLocalDpi xmlns:a14="http://schemas.microsoft.com/office/drawing/2010/main" val="0"/>
              </a:ext>
            </a:extLst>
          </a:blip>
          <a:srcRect r="36819"/>
          <a:stretch>
            <a:fillRect/>
          </a:stretch>
        </p:blipFill>
        <p:spPr bwMode="auto">
          <a:xfrm rot="5409243" flipV="1">
            <a:off x="2128052" y="3652514"/>
            <a:ext cx="928687" cy="39591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Text Box 2"/>
          <p:cNvSpPr txBox="1">
            <a:spLocks noChangeArrowheads="1"/>
          </p:cNvSpPr>
          <p:nvPr/>
        </p:nvSpPr>
        <p:spPr bwMode="auto">
          <a:xfrm>
            <a:off x="4865715" y="1"/>
            <a:ext cx="3450701" cy="6858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a:effec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es-VE" sz="1400" b="0" i="0" u="none" strike="noStrike" cap="none" normalizeH="0" baseline="0" dirty="0" smtClean="0">
                <a:ln>
                  <a:noFill/>
                </a:ln>
                <a:effectLst/>
                <a:latin typeface="Tw Cen MT" pitchFamily="34" charset="0"/>
                <a:cs typeface="Arial" pitchFamily="34" charset="0"/>
              </a:rPr>
              <a:t>Señor de la justicia que a cada hombre mides con infinito amor. Ve midiendo a los pobres que tienen miedo y hambre, que sufren por los otros, que viven sin vivir.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altLang="es-VE" sz="1400" b="0" i="0" u="none" strike="noStrike" cap="none" normalizeH="0" baseline="0" dirty="0" smtClean="0">
              <a:ln>
                <a:noFill/>
              </a:ln>
              <a:effectLst/>
              <a:latin typeface="Tw Cen MT"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es-VE" sz="1400" b="0" i="0" u="none" strike="noStrike" cap="none" normalizeH="0" baseline="0" dirty="0" smtClean="0">
                <a:ln>
                  <a:noFill/>
                </a:ln>
                <a:effectLst/>
                <a:latin typeface="Tw Cen MT" pitchFamily="34" charset="0"/>
                <a:cs typeface="Arial" pitchFamily="34" charset="0"/>
              </a:rPr>
              <a:t>Señor de la justicia que ves en lo escondido el peso del dolor, mira hoy en las tinieblas descubre allí las huellas del hombre a quien el hombre le aturde con las cargas de injustas componendas, cargándoles la espalda con una cruz mayor.</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altLang="es-VE" sz="1400" b="0" i="0" u="none" strike="noStrike" cap="none" normalizeH="0" baseline="0" dirty="0" smtClean="0">
              <a:ln>
                <a:noFill/>
              </a:ln>
              <a:effectLst/>
              <a:latin typeface="Tw Cen MT"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es-VE" sz="1400" b="0" i="0" u="none" strike="noStrike" cap="none" normalizeH="0" baseline="0" dirty="0" smtClean="0">
                <a:ln>
                  <a:noFill/>
                </a:ln>
                <a:effectLst/>
                <a:latin typeface="Tw Cen MT" pitchFamily="34" charset="0"/>
                <a:cs typeface="Arial" pitchFamily="34" charset="0"/>
              </a:rPr>
              <a:t>Señor de la justicia que del marginado eres su mejor protector defiende hoy al débil alienta a los perdidos, no dejes que el potente les quite nuevamente el más claro derecho de su propia voz.</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altLang="es-VE" sz="1400" b="0" i="0" u="none" strike="noStrike" cap="none" normalizeH="0" baseline="0" dirty="0" smtClean="0">
              <a:ln>
                <a:noFill/>
              </a:ln>
              <a:effectLst/>
              <a:latin typeface="Tw Cen MT"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es-VE" sz="1400" b="0" i="0" u="none" strike="noStrike" cap="none" normalizeH="0" baseline="0" dirty="0" smtClean="0">
                <a:ln>
                  <a:noFill/>
                </a:ln>
                <a:effectLst/>
                <a:latin typeface="Tw Cen MT" pitchFamily="34" charset="0"/>
                <a:cs typeface="Arial" pitchFamily="34" charset="0"/>
              </a:rPr>
              <a:t>Señor de la justicia, amigo de las viudas, los pobres y los niños, atiende compasivo al triste niño de hoy. No dejes que lo aplasten, aun antes de nacido, no dejes que lo fuercen a hacer trabajos duros, no dejes que lo traten, sin alma, sin amor.</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altLang="es-VE" sz="1400" b="0" i="0" u="none" strike="noStrike" cap="none" normalizeH="0" baseline="0" dirty="0" smtClean="0">
                <a:ln>
                  <a:noFill/>
                </a:ln>
                <a:effectLst/>
                <a:latin typeface="Tw Cen MT" pitchFamily="34" charset="0"/>
                <a:cs typeface="Arial" pitchFamily="34" charset="0"/>
              </a:rPr>
              <a:t>Señor de la justicia, que quieres que los hombres seamos hermanos, viviendo entre nosotros el reino de amor, sacude de nosotros la injusta indiferencia, la farsa, el arribismo, el odio, la ambición y pon en este mundo, tu amor, tu esperanza, haciendo que renazca un hombre con nuevo corazón.</a:t>
            </a:r>
            <a:endParaRPr kumimoji="0" lang="es-ES" altLang="es-VE" sz="1400" b="1" i="1" u="none" strike="noStrike" cap="none" normalizeH="0" baseline="0" dirty="0" smtClean="0">
              <a:ln>
                <a:noFill/>
              </a:ln>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s-ES" altLang="es-VE" sz="1200" b="1" i="1" u="none" strike="noStrike" cap="none" normalizeH="0" baseline="0" dirty="0" smtClean="0">
                <a:ln>
                  <a:noFill/>
                </a:ln>
                <a:effectLst/>
                <a:latin typeface="Arial" pitchFamily="34" charset="0"/>
                <a:cs typeface="Arial" pitchFamily="34" charset="0"/>
              </a:rPr>
              <a:t>(Pedro trigo)</a:t>
            </a:r>
            <a:endParaRPr kumimoji="0" lang="es-VE" altLang="es-VE" sz="1800" b="0" i="0" u="none" strike="noStrike" cap="none" normalizeH="0" baseline="0" dirty="0" smtClean="0">
              <a:ln>
                <a:noFill/>
              </a:ln>
              <a:effectLst/>
              <a:latin typeface="Arial" pitchFamily="34" charset="0"/>
              <a:cs typeface="Arial" pitchFamily="34" charset="0"/>
            </a:endParaRPr>
          </a:p>
        </p:txBody>
      </p:sp>
      <p:sp>
        <p:nvSpPr>
          <p:cNvPr id="8" name="7 Rectángulo"/>
          <p:cNvSpPr/>
          <p:nvPr/>
        </p:nvSpPr>
        <p:spPr>
          <a:xfrm>
            <a:off x="215008" y="188640"/>
            <a:ext cx="2650084" cy="707886"/>
          </a:xfrm>
          <a:prstGeom prst="rect">
            <a:avLst/>
          </a:prstGeom>
        </p:spPr>
        <p:txBody>
          <a:bodyPr wrap="none">
            <a:spAutoFit/>
          </a:bodyPr>
          <a:lstStyle/>
          <a:p>
            <a:r>
              <a:rPr lang="es-VE" sz="4000" dirty="0" smtClean="0">
                <a:solidFill>
                  <a:schemeClr val="bg1"/>
                </a:solidFill>
              </a:rPr>
              <a:t>Motivación</a:t>
            </a:r>
            <a:endParaRPr lang="es-VE" sz="4000"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4865716" cy="4653136"/>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cap="flat">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3" name="Text Box 4"/>
          <p:cNvSpPr txBox="1">
            <a:spLocks noChangeArrowheads="1"/>
          </p:cNvSpPr>
          <p:nvPr/>
        </p:nvSpPr>
        <p:spPr bwMode="auto">
          <a:xfrm>
            <a:off x="215008" y="5517232"/>
            <a:ext cx="4501008" cy="582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altLang="es-VE" sz="1800" b="0" i="0" u="none" strike="noStrike" cap="none" normalizeH="0" baseline="0" dirty="0" smtClean="0">
                <a:ln>
                  <a:noFill/>
                </a:ln>
                <a:solidFill>
                  <a:srgbClr val="000000"/>
                </a:solidFill>
                <a:effectLst/>
                <a:latin typeface="AR BERKLEY" charset="0"/>
                <a:cs typeface="Arial" pitchFamily="34" charset="0"/>
              </a:rPr>
              <a:t>“Él salvará la vida de los pobres”</a:t>
            </a:r>
          </a:p>
        </p:txBody>
      </p:sp>
      <p:sp>
        <p:nvSpPr>
          <p:cNvPr id="5" name="4 CuadroTexto"/>
          <p:cNvSpPr txBox="1"/>
          <p:nvPr/>
        </p:nvSpPr>
        <p:spPr>
          <a:xfrm>
            <a:off x="3192992" y="4862552"/>
            <a:ext cx="1404772" cy="369332"/>
          </a:xfrm>
          <a:prstGeom prst="rect">
            <a:avLst/>
          </a:prstGeom>
          <a:noFill/>
        </p:spPr>
        <p:txBody>
          <a:bodyPr wrap="square" rtlCol="0">
            <a:spAutoFit/>
          </a:bodyPr>
          <a:lstStyle/>
          <a:p>
            <a:r>
              <a:rPr lang="es-VE" dirty="0" smtClean="0"/>
              <a:t>ORACIÓN:</a:t>
            </a:r>
            <a:endParaRPr lang="es-VE" dirty="0"/>
          </a:p>
        </p:txBody>
      </p:sp>
    </p:spTree>
    <p:extLst>
      <p:ext uri="{BB962C8B-B14F-4D97-AF65-F5344CB8AC3E}">
        <p14:creationId xmlns:p14="http://schemas.microsoft.com/office/powerpoint/2010/main" val="41325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edge">
                                      <p:cBhvr>
                                        <p:cTn id="2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ctrTitle"/>
          </p:nvPr>
        </p:nvSpPr>
        <p:spPr>
          <a:xfrm>
            <a:off x="3491880" y="1988840"/>
            <a:ext cx="5184576" cy="3668131"/>
          </a:xfrm>
        </p:spPr>
        <p:txBody>
          <a:bodyPr/>
          <a:lstStyle/>
          <a:p>
            <a:r>
              <a:rPr lang="es-VE" sz="2400" dirty="0"/>
              <a:t>¿</a:t>
            </a:r>
            <a:r>
              <a:rPr lang="es-VE" sz="2400" dirty="0" smtClean="0"/>
              <a:t>Cómo </a:t>
            </a:r>
            <a:r>
              <a:rPr lang="es-VE" sz="2400" dirty="0"/>
              <a:t>me </a:t>
            </a:r>
            <a:r>
              <a:rPr lang="es-VE" sz="2400" dirty="0" smtClean="0"/>
              <a:t>preparo </a:t>
            </a:r>
            <a:r>
              <a:rPr lang="es-VE" sz="2400" dirty="0"/>
              <a:t>para vivir este tiempo de adviento y llamada a convertirme?</a:t>
            </a:r>
            <a:br>
              <a:rPr lang="es-VE" sz="2400" dirty="0"/>
            </a:br>
            <a:r>
              <a:rPr lang="es-VE" sz="2400" dirty="0"/>
              <a:t> </a:t>
            </a:r>
            <a:br>
              <a:rPr lang="es-VE" sz="2400" dirty="0"/>
            </a:br>
            <a:r>
              <a:rPr lang="es-VE" sz="2400" dirty="0"/>
              <a:t>· ¿Estoy dando buenos frutos en las situaciones concretas de mi entorno, comunidad, barrio, país, iglesia? </a:t>
            </a:r>
            <a:r>
              <a:rPr lang="es-VE" sz="2400" dirty="0" smtClean="0"/>
              <a:t>¡¿Cuales</a:t>
            </a:r>
            <a:r>
              <a:rPr lang="es-VE" sz="2400" dirty="0"/>
              <a:t>? </a:t>
            </a:r>
            <a:r>
              <a:rPr lang="es-VE" sz="2400" dirty="0" smtClean="0"/>
              <a:t/>
            </a:r>
            <a:br>
              <a:rPr lang="es-VE" sz="2400" dirty="0" smtClean="0"/>
            </a:br>
            <a:r>
              <a:rPr lang="es-VE" sz="2400" dirty="0" smtClean="0"/>
              <a:t>Nombro </a:t>
            </a:r>
            <a:r>
              <a:rPr lang="es-VE" sz="2400" dirty="0"/>
              <a:t>y comparto algunas </a:t>
            </a:r>
            <a:r>
              <a:rPr lang="es-VE" sz="2400" dirty="0" smtClean="0"/>
              <a:t>acciones</a:t>
            </a:r>
            <a:r>
              <a:rPr lang="es-VE" sz="2400" dirty="0"/>
              <a:t>.</a:t>
            </a:r>
            <a:endParaRPr lang="es-ES" sz="2400" dirty="0"/>
          </a:p>
        </p:txBody>
      </p:sp>
      <p:sp>
        <p:nvSpPr>
          <p:cNvPr id="2" name="1 Rectángulo"/>
          <p:cNvSpPr/>
          <p:nvPr/>
        </p:nvSpPr>
        <p:spPr>
          <a:xfrm>
            <a:off x="827584" y="404663"/>
            <a:ext cx="6451574" cy="430887"/>
          </a:xfrm>
          <a:prstGeom prst="rect">
            <a:avLst/>
          </a:prstGeom>
        </p:spPr>
        <p:txBody>
          <a:bodyPr wrap="none">
            <a:spAutoFit/>
          </a:bodyPr>
          <a:lstStyle/>
          <a:p>
            <a:r>
              <a:rPr lang="es-VE" sz="2200" b="1" dirty="0" smtClean="0">
                <a:solidFill>
                  <a:schemeClr val="bg1"/>
                </a:solidFill>
              </a:rPr>
              <a:t>Compartimos la palabra y Nos </a:t>
            </a:r>
            <a:r>
              <a:rPr lang="es-VE" sz="2200" b="1" dirty="0">
                <a:solidFill>
                  <a:schemeClr val="bg1"/>
                </a:solidFill>
              </a:rPr>
              <a:t>comprometemos</a:t>
            </a:r>
            <a:r>
              <a:rPr lang="es-VE" b="1" dirty="0">
                <a:solidFill>
                  <a:schemeClr val="bg1"/>
                </a:solidFill>
              </a:rPr>
              <a:t>:</a:t>
            </a:r>
            <a:endParaRPr lang="es-VE" dirty="0">
              <a:solidFill>
                <a:schemeClr val="bg1"/>
              </a:solidFill>
            </a:endParaRPr>
          </a:p>
        </p:txBody>
      </p:sp>
      <p:sp>
        <p:nvSpPr>
          <p:cNvPr id="5" name="4 Rectángulo"/>
          <p:cNvSpPr/>
          <p:nvPr/>
        </p:nvSpPr>
        <p:spPr>
          <a:xfrm>
            <a:off x="4260676" y="6021288"/>
            <a:ext cx="4176464" cy="646331"/>
          </a:xfrm>
          <a:prstGeom prst="rect">
            <a:avLst/>
          </a:prstGeom>
        </p:spPr>
        <p:txBody>
          <a:bodyPr wrap="square">
            <a:spAutoFit/>
          </a:bodyPr>
          <a:lstStyle/>
          <a:p>
            <a:r>
              <a:rPr lang="es-VE" dirty="0"/>
              <a:t>Para concluir, </a:t>
            </a:r>
            <a:r>
              <a:rPr lang="es-VE" dirty="0" smtClean="0"/>
              <a:t>cantamos a María:</a:t>
            </a:r>
          </a:p>
          <a:p>
            <a:r>
              <a:rPr lang="es-VE" dirty="0" smtClean="0"/>
              <a:t>Madre de la Esperanza.</a:t>
            </a:r>
            <a:endParaRPr lang="es-VE" dirty="0"/>
          </a:p>
        </p:txBody>
      </p:sp>
    </p:spTree>
    <p:extLst>
      <p:ext uri="{BB962C8B-B14F-4D97-AF65-F5344CB8AC3E}">
        <p14:creationId xmlns:p14="http://schemas.microsoft.com/office/powerpoint/2010/main" val="211010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697</TotalTime>
  <Words>516</Words>
  <Application>Microsoft Office PowerPoint</Application>
  <PresentationFormat>Presentación en pantalla (4:3)</PresentationFormat>
  <Paragraphs>38</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Opulento</vt:lpstr>
      <vt:lpstr>segundo Domingo de Adviento</vt:lpstr>
      <vt:lpstr>Presentación de PowerPoint</vt:lpstr>
      <vt:lpstr>Presentación de PowerPoint</vt:lpstr>
      <vt:lpstr>Presentación de PowerPoint</vt:lpstr>
      <vt:lpstr>Presentación de PowerPoint</vt:lpstr>
      <vt:lpstr>¿Cómo me preparo para vivir este tiempo de adviento y llamada a convertirme?   · ¿Estoy dando buenos frutos en las situaciones concretas de mi entorno, comunidad, barrio, país, iglesia? ¡¿Cuales?  Nombro y comparto algunas acciones.</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Domingo de Adviento</dc:title>
  <dc:creator>Luffi</dc:creator>
  <cp:lastModifiedBy>Sonia</cp:lastModifiedBy>
  <cp:revision>62</cp:revision>
  <dcterms:created xsi:type="dcterms:W3CDTF">2016-10-30T00:15:19Z</dcterms:created>
  <dcterms:modified xsi:type="dcterms:W3CDTF">2016-11-23T14:45:22Z</dcterms:modified>
</cp:coreProperties>
</file>