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9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132FADFE-3B8F-471C-ABF0-DBC7717ECBBC}"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7A847CFC-816F-41D0-AAC0-9BF4FEBC753E}" type="datetimeFigureOut">
              <a:rPr lang="es-ES" smtClean="0"/>
              <a:pPr/>
              <a:t>17/11/2013</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A847CFC-816F-41D0-AAC0-9BF4FEBC753E}" type="datetimeFigureOut">
              <a:rPr lang="es-ES" smtClean="0"/>
              <a:pPr/>
              <a:t>17/11/2013</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32FADFE-3B8F-471C-ABF0-DBC7717ECBBC}"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81000" y="5302969"/>
            <a:ext cx="8458200" cy="1222375"/>
          </a:xfrm>
        </p:spPr>
        <p:txBody>
          <a:bodyPr/>
          <a:lstStyle/>
          <a:p>
            <a:pPr algn="ctr"/>
            <a:r>
              <a:rPr lang="es-ES" dirty="0" smtClean="0"/>
              <a:t>María, </a:t>
            </a:r>
            <a:r>
              <a:rPr lang="es-ES" dirty="0" smtClean="0"/>
              <a:t>orante de la palabra</a:t>
            </a:r>
            <a:endParaRPr lang="es-ES" dirty="0"/>
          </a:p>
        </p:txBody>
      </p:sp>
      <p:sp>
        <p:nvSpPr>
          <p:cNvPr id="3" name="2 Subtítulo"/>
          <p:cNvSpPr>
            <a:spLocks noGrp="1"/>
          </p:cNvSpPr>
          <p:nvPr>
            <p:ph type="subTitle" idx="1"/>
          </p:nvPr>
        </p:nvSpPr>
        <p:spPr>
          <a:xfrm>
            <a:off x="6084168" y="476672"/>
            <a:ext cx="2736304" cy="4395936"/>
          </a:xfrm>
        </p:spPr>
        <p:txBody>
          <a:bodyPr>
            <a:normAutofit/>
          </a:bodyPr>
          <a:lstStyle/>
          <a:p>
            <a:r>
              <a:rPr lang="es-ES" i="1" dirty="0" smtClean="0"/>
              <a:t>“…Entró el Ángel a su presencia y le dijo: ¡Alégrate, llena de gracia; el Señor está contigo!”</a:t>
            </a:r>
          </a:p>
          <a:p>
            <a:r>
              <a:rPr lang="es-ES" i="1" dirty="0" smtClean="0"/>
              <a:t>María quedó muy conmovida por lo que veía, y se preguntaba qué querría decir ese saludo…”</a:t>
            </a:r>
            <a:endParaRPr lang="es-ES" i="1" dirty="0"/>
          </a:p>
        </p:txBody>
      </p:sp>
      <p:pic>
        <p:nvPicPr>
          <p:cNvPr id="1027" name="Picture 3" descr="C:\Users\HERMANA\Pictures\imag. virgen\María-a-la-escuha-de-la-Palabra-de-Dios.jpg"/>
          <p:cNvPicPr>
            <a:picLocks noChangeAspect="1" noChangeArrowheads="1"/>
          </p:cNvPicPr>
          <p:nvPr/>
        </p:nvPicPr>
        <p:blipFill>
          <a:blip r:embed="rId2" cstate="print"/>
          <a:srcRect/>
          <a:stretch>
            <a:fillRect/>
          </a:stretch>
        </p:blipFill>
        <p:spPr bwMode="auto">
          <a:xfrm>
            <a:off x="1835696" y="489942"/>
            <a:ext cx="3533775" cy="4667250"/>
          </a:xfrm>
          <a:prstGeom prst="ellipse">
            <a:avLst/>
          </a:prstGeom>
          <a:ln>
            <a:noFill/>
          </a:ln>
          <a:effectLst>
            <a:softEdge rad="112500"/>
          </a:effectLst>
        </p:spPr>
      </p:pic>
      <p:sp>
        <p:nvSpPr>
          <p:cNvPr id="7" name="1 Título"/>
          <p:cNvSpPr txBox="1">
            <a:spLocks/>
          </p:cNvSpPr>
          <p:nvPr/>
        </p:nvSpPr>
        <p:spPr>
          <a:xfrm>
            <a:off x="25302" y="137164"/>
            <a:ext cx="3384376" cy="926317"/>
          </a:xfrm>
          <a:prstGeom prst="rect">
            <a:avLst/>
          </a:prstGeom>
        </p:spPr>
        <p:txBody>
          <a:bodyPr vert="horz" anchor="t">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a:r>
              <a:rPr lang="es-ES" dirty="0" smtClean="0">
                <a:solidFill>
                  <a:srgbClr val="E99211"/>
                </a:solidFill>
              </a:rPr>
              <a:t>CUARTO DÍA</a:t>
            </a:r>
            <a:endParaRPr lang="es-ES" dirty="0">
              <a:solidFill>
                <a:srgbClr val="E9921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2.gstatic.com/images?q=tbn:ANd9GcTdzJd4vBdiCOK3IT6WWIZ2ybDtddJv7f2Hu5FvaYaWr5jYHKwc"/>
          <p:cNvPicPr>
            <a:picLocks noChangeAspect="1" noChangeArrowheads="1"/>
          </p:cNvPicPr>
          <p:nvPr/>
        </p:nvPicPr>
        <p:blipFill>
          <a:blip r:embed="rId2" cstate="print">
            <a:clrChange>
              <a:clrFrom>
                <a:srgbClr val="6E6E38"/>
              </a:clrFrom>
              <a:clrTo>
                <a:srgbClr val="6E6E38">
                  <a:alpha val="0"/>
                </a:srgbClr>
              </a:clrTo>
            </a:clrChange>
          </a:blip>
          <a:srcRect l="21196" t="52174" b="17391"/>
          <a:stretch>
            <a:fillRect/>
          </a:stretch>
        </p:blipFill>
        <p:spPr bwMode="auto">
          <a:xfrm rot="6411157">
            <a:off x="1345969" y="4406468"/>
            <a:ext cx="3027776" cy="922105"/>
          </a:xfrm>
          <a:prstGeom prst="rect">
            <a:avLst/>
          </a:prstGeom>
          <a:ln>
            <a:noFill/>
          </a:ln>
          <a:effectLst>
            <a:softEdge rad="112500"/>
          </a:effectLst>
        </p:spPr>
      </p:pic>
      <p:sp>
        <p:nvSpPr>
          <p:cNvPr id="2" name="1 CuadroTexto"/>
          <p:cNvSpPr txBox="1"/>
          <p:nvPr/>
        </p:nvSpPr>
        <p:spPr>
          <a:xfrm>
            <a:off x="3563888" y="260648"/>
            <a:ext cx="5328592" cy="6186309"/>
          </a:xfrm>
          <a:prstGeom prst="rect">
            <a:avLst/>
          </a:prstGeom>
          <a:noFill/>
        </p:spPr>
        <p:txBody>
          <a:bodyPr wrap="square" rtlCol="0">
            <a:spAutoFit/>
          </a:bodyPr>
          <a:lstStyle/>
          <a:p>
            <a:r>
              <a:rPr lang="es-ES" dirty="0" smtClean="0"/>
              <a:t>Cuando Dios llama, urge dar una respuesta radical  que compromete a toda la persona. Los que creemos en Jesús recibimos una llamada a seguirlo, el camino no es fácil ni hay paga de salario </a:t>
            </a:r>
            <a:r>
              <a:rPr lang="es-ES" dirty="0" smtClean="0"/>
              <a:t>humano. </a:t>
            </a:r>
            <a:r>
              <a:rPr lang="es-ES" dirty="0" smtClean="0"/>
              <a:t>R</a:t>
            </a:r>
            <a:r>
              <a:rPr lang="es-ES" dirty="0" smtClean="0"/>
              <a:t>ecordemos </a:t>
            </a:r>
            <a:r>
              <a:rPr lang="es-ES" dirty="0" smtClean="0"/>
              <a:t>que Dios llama y el mundo también. Nos queda una alternativa, no se puede servir a dos señores…</a:t>
            </a:r>
          </a:p>
          <a:p>
            <a:endParaRPr lang="es-ES" dirty="0" smtClean="0"/>
          </a:p>
          <a:p>
            <a:r>
              <a:rPr lang="es-ES" dirty="0" smtClean="0"/>
              <a:t>María escoge sin vacilación a su Señor, su entrega es plena a su causa. </a:t>
            </a:r>
          </a:p>
          <a:p>
            <a:r>
              <a:rPr lang="es-ES" dirty="0" smtClean="0"/>
              <a:t>En el silencio y la calma, la virgen encuentra cuál era la voluntad de Dios en cada uno de los acontecimientos. </a:t>
            </a:r>
            <a:r>
              <a:rPr lang="es-ES" dirty="0" smtClean="0"/>
              <a:t>Ella, </a:t>
            </a:r>
            <a:r>
              <a:rPr lang="es-ES" dirty="0" smtClean="0"/>
              <a:t>como mujer </a:t>
            </a:r>
            <a:r>
              <a:rPr lang="es-ES" dirty="0" smtClean="0"/>
              <a:t>orante, </a:t>
            </a:r>
            <a:r>
              <a:rPr lang="es-ES" dirty="0" smtClean="0"/>
              <a:t>sabe morir a sus planes para aceptar lo que Dios pide y quiere, deja  que haga de su persona lo que él desea; </a:t>
            </a:r>
            <a:r>
              <a:rPr lang="es-ES" dirty="0" smtClean="0"/>
              <a:t>María, </a:t>
            </a:r>
            <a:r>
              <a:rPr lang="es-ES" dirty="0" smtClean="0"/>
              <a:t>por su </a:t>
            </a:r>
            <a:r>
              <a:rPr lang="es-ES" dirty="0" smtClean="0"/>
              <a:t>oración, </a:t>
            </a:r>
            <a:r>
              <a:rPr lang="es-ES" dirty="0" smtClean="0"/>
              <a:t>estaba unida a Dios y al pueblo: </a:t>
            </a:r>
            <a:r>
              <a:rPr lang="es-ES" i="1" dirty="0" smtClean="0"/>
              <a:t>“…A los hambrientos los colma de bienes y a los ricos los despide vacíos…”  (Lc. 2, 52-53)</a:t>
            </a:r>
            <a:endParaRPr lang="es-ES" dirty="0" smtClean="0"/>
          </a:p>
          <a:p>
            <a:endParaRPr lang="es-ES" dirty="0" smtClean="0"/>
          </a:p>
          <a:p>
            <a:r>
              <a:rPr lang="es-ES" dirty="0" smtClean="0"/>
              <a:t>La grandeza de María le viene de haber escuchado a Dios en profundidad y docilidad plena al Espíritu Santo (</a:t>
            </a:r>
            <a:r>
              <a:rPr lang="es-ES" dirty="0" err="1" smtClean="0"/>
              <a:t>Lc.</a:t>
            </a:r>
            <a:r>
              <a:rPr lang="es-ES" dirty="0" smtClean="0"/>
              <a:t> 1, 26-27</a:t>
            </a:r>
            <a:r>
              <a:rPr lang="es-ES" dirty="0" smtClean="0"/>
              <a:t>).</a:t>
            </a:r>
            <a:endParaRPr lang="es-ES" dirty="0"/>
          </a:p>
        </p:txBody>
      </p:sp>
      <p:grpSp>
        <p:nvGrpSpPr>
          <p:cNvPr id="8" name="7 Grupo"/>
          <p:cNvGrpSpPr/>
          <p:nvPr/>
        </p:nvGrpSpPr>
        <p:grpSpPr>
          <a:xfrm>
            <a:off x="827584" y="836712"/>
            <a:ext cx="2448272" cy="5668358"/>
            <a:chOff x="827584" y="836712"/>
            <a:chExt cx="2448272" cy="5668358"/>
          </a:xfrm>
        </p:grpSpPr>
        <p:grpSp>
          <p:nvGrpSpPr>
            <p:cNvPr id="6" name="5 Grupo"/>
            <p:cNvGrpSpPr/>
            <p:nvPr/>
          </p:nvGrpSpPr>
          <p:grpSpPr>
            <a:xfrm>
              <a:off x="827584" y="836712"/>
              <a:ext cx="2448272" cy="5668358"/>
              <a:chOff x="827584" y="836712"/>
              <a:chExt cx="2448272" cy="5668358"/>
            </a:xfrm>
          </p:grpSpPr>
          <p:pic>
            <p:nvPicPr>
              <p:cNvPr id="3074" name="Picture 2" descr="C:\Users\HERMANA\Documents\Pastoral Juvenil V\Imagenes\y1puNg-7imvI.jpg"/>
              <p:cNvPicPr>
                <a:picLocks noChangeAspect="1" noChangeArrowheads="1"/>
              </p:cNvPicPr>
              <p:nvPr/>
            </p:nvPicPr>
            <p:blipFill>
              <a:blip r:embed="rId3" cstate="print"/>
              <a:srcRect/>
              <a:stretch>
                <a:fillRect/>
              </a:stretch>
            </p:blipFill>
            <p:spPr bwMode="auto">
              <a:xfrm>
                <a:off x="827584" y="836712"/>
                <a:ext cx="2448272" cy="3766572"/>
              </a:xfrm>
              <a:prstGeom prst="ellipse">
                <a:avLst/>
              </a:prstGeom>
              <a:ln>
                <a:noFill/>
              </a:ln>
              <a:effectLst>
                <a:softEdge rad="112500"/>
              </a:effectLst>
            </p:spPr>
          </p:pic>
          <p:pic>
            <p:nvPicPr>
              <p:cNvPr id="4" name="Picture 2" descr="http://t2.gstatic.com/images?q=tbn:ANd9GcTdzJd4vBdiCOK3IT6WWIZ2ybDtddJv7f2Hu5FvaYaWr5jYHKwc"/>
              <p:cNvPicPr>
                <a:picLocks noChangeAspect="1" noChangeArrowheads="1"/>
              </p:cNvPicPr>
              <p:nvPr/>
            </p:nvPicPr>
            <p:blipFill>
              <a:blip r:embed="rId2" cstate="print">
                <a:clrChange>
                  <a:clrFrom>
                    <a:srgbClr val="6E6E38"/>
                  </a:clrFrom>
                  <a:clrTo>
                    <a:srgbClr val="6E6E38">
                      <a:alpha val="0"/>
                    </a:srgbClr>
                  </a:clrTo>
                </a:clrChange>
              </a:blip>
              <a:srcRect l="24112" t="52174" b="17391"/>
              <a:stretch>
                <a:fillRect/>
              </a:stretch>
            </p:blipFill>
            <p:spPr bwMode="auto">
              <a:xfrm rot="3558204">
                <a:off x="157066" y="4594168"/>
                <a:ext cx="2899699" cy="922105"/>
              </a:xfrm>
              <a:prstGeom prst="rect">
                <a:avLst/>
              </a:prstGeom>
              <a:ln>
                <a:noFill/>
              </a:ln>
              <a:effectLst>
                <a:softEdge rad="112500"/>
              </a:effectLst>
            </p:spPr>
          </p:pic>
        </p:grpSp>
        <p:pic>
          <p:nvPicPr>
            <p:cNvPr id="7" name="Picture 2" descr="http://t2.gstatic.com/images?q=tbn:ANd9GcTdzJd4vBdiCOK3IT6WWIZ2ybDtddJv7f2Hu5FvaYaWr5jYHKwc"/>
            <p:cNvPicPr>
              <a:picLocks noChangeAspect="1" noChangeArrowheads="1"/>
            </p:cNvPicPr>
            <p:nvPr/>
          </p:nvPicPr>
          <p:blipFill>
            <a:blip r:embed="rId2" cstate="print">
              <a:clrChange>
                <a:clrFrom>
                  <a:srgbClr val="6E6E38"/>
                </a:clrFrom>
                <a:clrTo>
                  <a:srgbClr val="6E6E38">
                    <a:alpha val="0"/>
                  </a:srgbClr>
                </a:clrTo>
              </a:clrChange>
            </a:blip>
            <a:srcRect l="24112" t="52174" r="38015" b="17391"/>
            <a:stretch>
              <a:fillRect/>
            </a:stretch>
          </p:blipFill>
          <p:spPr bwMode="auto">
            <a:xfrm rot="16200000" flipH="1">
              <a:off x="1429168" y="4339584"/>
              <a:ext cx="1447129" cy="922105"/>
            </a:xfrm>
            <a:prstGeom prst="rect">
              <a:avLst/>
            </a:prstGeom>
            <a:ln>
              <a:noFill/>
            </a:ln>
            <a:effectLst>
              <a:softEdge rad="112500"/>
            </a:effectLst>
          </p:spPr>
        </p:pic>
      </p:gr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ERMANA\Pictures\imag. virgen\María_Pentecostés.jpg"/>
          <p:cNvPicPr>
            <a:picLocks noChangeAspect="1" noChangeArrowheads="1"/>
          </p:cNvPicPr>
          <p:nvPr/>
        </p:nvPicPr>
        <p:blipFill>
          <a:blip r:embed="rId2" cstate="print">
            <a:clrChange>
              <a:clrFrom>
                <a:srgbClr val="FEFEFE"/>
              </a:clrFrom>
              <a:clrTo>
                <a:srgbClr val="FEFEFE">
                  <a:alpha val="0"/>
                </a:srgbClr>
              </a:clrTo>
            </a:clrChange>
          </a:blip>
          <a:srcRect l="7427" r="5934"/>
          <a:stretch>
            <a:fillRect/>
          </a:stretch>
        </p:blipFill>
        <p:spPr bwMode="auto">
          <a:xfrm>
            <a:off x="5220072" y="188640"/>
            <a:ext cx="3672408" cy="61926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1 CuadroTexto"/>
          <p:cNvSpPr txBox="1"/>
          <p:nvPr/>
        </p:nvSpPr>
        <p:spPr>
          <a:xfrm>
            <a:off x="395536" y="369232"/>
            <a:ext cx="4896544" cy="5940088"/>
          </a:xfrm>
          <a:prstGeom prst="rect">
            <a:avLst/>
          </a:prstGeom>
          <a:noFill/>
        </p:spPr>
        <p:txBody>
          <a:bodyPr wrap="square" rtlCol="0">
            <a:spAutoFit/>
          </a:bodyPr>
          <a:lstStyle/>
          <a:p>
            <a:pPr algn="just"/>
            <a:r>
              <a:rPr lang="es-ES" sz="2000" dirty="0" smtClean="0"/>
              <a:t>Ella no siempre entendió a la primera lo que Dios le pedía. En la profundización de la Palabra del Ángel, siente la cercanía de Dios, deja que Él sea el Señor, ha respetado su presencia. Por esta razón no se siente sola, se fía de </a:t>
            </a:r>
            <a:r>
              <a:rPr lang="es-ES" sz="2000" dirty="0" smtClean="0"/>
              <a:t>Dios, </a:t>
            </a:r>
            <a:r>
              <a:rPr lang="es-ES" sz="2000" dirty="0" smtClean="0"/>
              <a:t>perseverando en la oración y en una escucha sostenida.</a:t>
            </a:r>
          </a:p>
          <a:p>
            <a:pPr algn="just"/>
            <a:r>
              <a:rPr lang="es-ES" sz="2000" dirty="0" smtClean="0"/>
              <a:t>María no aspira ninguna conquista humana. Es una mujer </a:t>
            </a:r>
            <a:r>
              <a:rPr lang="es-ES" sz="2000" dirty="0" smtClean="0"/>
              <a:t>en presencia de </a:t>
            </a:r>
            <a:r>
              <a:rPr lang="es-ES" sz="2000" dirty="0" smtClean="0"/>
              <a:t>Dios, por eso es grande, porque se deja transformar por Él. Su Fe estaba más allá de cualquier vacilación, pero también a ella le correspondía descubrir lenta y difícilmente los caminos </a:t>
            </a:r>
            <a:r>
              <a:rPr lang="es-ES" sz="2000" dirty="0" smtClean="0"/>
              <a:t>de la </a:t>
            </a:r>
            <a:r>
              <a:rPr lang="es-ES" sz="2000" dirty="0" smtClean="0"/>
              <a:t>Salvación.</a:t>
            </a:r>
          </a:p>
          <a:p>
            <a:pPr algn="just"/>
            <a:r>
              <a:rPr lang="es-ES" sz="2000" dirty="0" smtClean="0"/>
              <a:t>Sus interrogantes los </a:t>
            </a:r>
            <a:r>
              <a:rPr lang="es-ES" sz="2000" dirty="0" smtClean="0"/>
              <a:t>guardaba en su corazón hasta que llegaron los días de la Resurrección y de Pentecostés en que se </a:t>
            </a:r>
            <a:r>
              <a:rPr lang="es-ES" sz="2000" dirty="0" smtClean="0"/>
              <a:t>aclararon.</a:t>
            </a:r>
            <a:endParaRPr lang="es-ES" sz="2000" dirty="0" smtClean="0"/>
          </a:p>
          <a:p>
            <a:pPr algn="just"/>
            <a:r>
              <a:rPr lang="es-ES" sz="2000" dirty="0" smtClean="0"/>
              <a:t>“Sí oyes su voz, no endurezcas tu corazón”. </a:t>
            </a:r>
            <a:endParaRPr lang="es-ES" sz="2000" dirty="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ERMANA\Pictures\imag. virgen\images.jpg"/>
          <p:cNvPicPr>
            <a:picLocks noChangeAspect="1" noChangeArrowheads="1"/>
          </p:cNvPicPr>
          <p:nvPr/>
        </p:nvPicPr>
        <p:blipFill>
          <a:blip r:embed="rId2" cstate="print"/>
          <a:srcRect/>
          <a:stretch>
            <a:fillRect/>
          </a:stretch>
        </p:blipFill>
        <p:spPr bwMode="auto">
          <a:xfrm>
            <a:off x="251520" y="455094"/>
            <a:ext cx="8352928" cy="6256634"/>
          </a:xfrm>
          <a:prstGeom prst="rect">
            <a:avLst/>
          </a:prstGeom>
          <a:noFill/>
        </p:spPr>
      </p:pic>
      <p:sp>
        <p:nvSpPr>
          <p:cNvPr id="2" name="1 CuadroTexto"/>
          <p:cNvSpPr txBox="1"/>
          <p:nvPr/>
        </p:nvSpPr>
        <p:spPr>
          <a:xfrm>
            <a:off x="1043608" y="1268760"/>
            <a:ext cx="4680520" cy="4708981"/>
          </a:xfrm>
          <a:prstGeom prst="rect">
            <a:avLst/>
          </a:prstGeom>
          <a:noFill/>
        </p:spPr>
        <p:txBody>
          <a:bodyPr wrap="square" rtlCol="0">
            <a:spAutoFit/>
          </a:bodyPr>
          <a:lstStyle/>
          <a:p>
            <a:pPr algn="just"/>
            <a:r>
              <a:rPr lang="es-ES" sz="2000" dirty="0" smtClean="0">
                <a:solidFill>
                  <a:schemeClr val="bg1"/>
                </a:solidFill>
              </a:rPr>
              <a:t>María es realmente la llena de gracia porque Jesús nació de ella como nace del Padre. Ella es la maravilla única que Dios quiso realizar en los comienzos de la humanidad. Desde </a:t>
            </a:r>
            <a:r>
              <a:rPr lang="es-ES" sz="2000" dirty="0" smtClean="0">
                <a:solidFill>
                  <a:schemeClr val="bg1"/>
                </a:solidFill>
              </a:rPr>
              <a:t>allí, </a:t>
            </a:r>
            <a:r>
              <a:rPr lang="es-ES" sz="2000" dirty="0" smtClean="0">
                <a:solidFill>
                  <a:schemeClr val="bg1"/>
                </a:solidFill>
              </a:rPr>
              <a:t>que su vinculación con el Padre es cada vez más cuestionante pero cercana.</a:t>
            </a:r>
          </a:p>
          <a:p>
            <a:pPr algn="just"/>
            <a:r>
              <a:rPr lang="es-ES" sz="2000" dirty="0" smtClean="0">
                <a:solidFill>
                  <a:schemeClr val="bg1"/>
                </a:solidFill>
              </a:rPr>
              <a:t>“¡Dichosa tú, por haber creído!” María descubre con gozo que su virginidad es fecunda: Ella, que renunció a tener hijos  y dar vida, como lo desean todas la mujeres, está comunicando la vida del Espíritu Santo, que es el Espíritu de </a:t>
            </a:r>
            <a:r>
              <a:rPr lang="es-ES" sz="2000" dirty="0" smtClean="0">
                <a:solidFill>
                  <a:schemeClr val="bg1"/>
                </a:solidFill>
              </a:rPr>
              <a:t>Jesús, </a:t>
            </a:r>
            <a:r>
              <a:rPr lang="es-ES" sz="2000" dirty="0" smtClean="0">
                <a:solidFill>
                  <a:schemeClr val="bg1"/>
                </a:solidFill>
              </a:rPr>
              <a:t>por esto María pasa a ser el templo de Dios.</a:t>
            </a:r>
            <a:endParaRPr lang="es-ES" sz="2000" dirty="0">
              <a:solidFill>
                <a:schemeClr val="bg1"/>
              </a:solidFill>
            </a:endParaRPr>
          </a:p>
        </p:txBody>
      </p:sp>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332656"/>
            <a:ext cx="2465740" cy="923330"/>
          </a:xfrm>
          <a:prstGeom prst="rect">
            <a:avLst/>
          </a:prstGeom>
          <a:solidFill>
            <a:schemeClr val="accent6">
              <a:lumMod val="75000"/>
            </a:schemeClr>
          </a:solid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Oramos</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2 CuadroTexto"/>
          <p:cNvSpPr txBox="1"/>
          <p:nvPr/>
        </p:nvSpPr>
        <p:spPr>
          <a:xfrm>
            <a:off x="323528" y="2060848"/>
            <a:ext cx="8424936" cy="4524315"/>
          </a:xfrm>
          <a:prstGeom prst="rect">
            <a:avLst/>
          </a:prstGeom>
          <a:noFill/>
        </p:spPr>
        <p:txBody>
          <a:bodyPr wrap="square" rtlCol="0">
            <a:spAutoFit/>
          </a:bodyPr>
          <a:lstStyle/>
          <a:p>
            <a:pPr algn="just"/>
            <a:r>
              <a:rPr lang="es-ES" dirty="0" smtClean="0"/>
              <a:t>Espíritu Paráclito</a:t>
            </a:r>
          </a:p>
          <a:p>
            <a:pPr algn="just"/>
            <a:endParaRPr lang="es-ES" dirty="0" smtClean="0"/>
          </a:p>
          <a:p>
            <a:pPr algn="just"/>
            <a:r>
              <a:rPr lang="es-ES" dirty="0" smtClean="0"/>
              <a:t>¡Quémame, Lengua de Fuego! ¡Sopla después sobre las hachas encendidas y espárcelas por el mundo para que tu llama se propague!</a:t>
            </a:r>
          </a:p>
          <a:p>
            <a:pPr algn="just"/>
            <a:r>
              <a:rPr lang="es-ES" dirty="0" smtClean="0"/>
              <a:t>¡Transfórmame en tus brazas para que yo queme también como tú quemas, para que yo marque también como tú marcas!</a:t>
            </a:r>
          </a:p>
          <a:p>
            <a:pPr algn="just"/>
            <a:endParaRPr lang="es-ES" dirty="0" smtClean="0"/>
          </a:p>
          <a:p>
            <a:pPr algn="just"/>
            <a:r>
              <a:rPr lang="es-ES" dirty="0" smtClean="0"/>
              <a:t>¡</a:t>
            </a:r>
            <a:r>
              <a:rPr lang="es-ES" dirty="0" smtClean="0"/>
              <a:t>Deshazme </a:t>
            </a:r>
            <a:r>
              <a:rPr lang="es-ES" dirty="0" smtClean="0"/>
              <a:t>con tu tempestad, Espíritu Violento y dulcísimo, y rehazme cuando quieras, </a:t>
            </a:r>
            <a:r>
              <a:rPr lang="es-ES" dirty="0" smtClean="0"/>
              <a:t>ciégame </a:t>
            </a:r>
            <a:r>
              <a:rPr lang="es-ES" dirty="0" smtClean="0"/>
              <a:t>para que los prodigios de Dios se realicen, e ilumíname para que tu gloria se irradie!</a:t>
            </a:r>
          </a:p>
          <a:p>
            <a:pPr algn="just"/>
            <a:r>
              <a:rPr lang="es-ES" dirty="0" smtClean="0"/>
              <a:t>¡Devórame, renuévame, Resucítame en la voluntad creadora delante de la muerte y delante de la nada! </a:t>
            </a:r>
          </a:p>
          <a:p>
            <a:pPr algn="just"/>
            <a:endParaRPr lang="es-ES" dirty="0" smtClean="0"/>
          </a:p>
          <a:p>
            <a:pPr algn="just"/>
            <a:r>
              <a:rPr lang="es-ES" dirty="0" smtClean="0"/>
              <a:t>¡Aviva mi intuición, descansa en mis pupilas, agita mi lentitud, hazme numeroso como tú, cubre todo mi cuerpo de tu presencia!</a:t>
            </a:r>
          </a:p>
          <a:p>
            <a:pPr algn="just"/>
            <a:endParaRPr lang="es-ES" dirty="0"/>
          </a:p>
        </p:txBody>
      </p:sp>
      <p:pic>
        <p:nvPicPr>
          <p:cNvPr id="2050" name="Picture 2" descr="C:\Users\HERMANA\Pictures\imag. virgen\3280.jpg"/>
          <p:cNvPicPr>
            <a:picLocks noChangeAspect="1" noChangeArrowheads="1"/>
          </p:cNvPicPr>
          <p:nvPr/>
        </p:nvPicPr>
        <p:blipFill>
          <a:blip r:embed="rId2" cstate="print"/>
          <a:srcRect l="10956" t="18216" r="12349" b="36242"/>
          <a:stretch>
            <a:fillRect/>
          </a:stretch>
        </p:blipFill>
        <p:spPr bwMode="auto">
          <a:xfrm>
            <a:off x="5436096" y="476672"/>
            <a:ext cx="3096344" cy="1769339"/>
          </a:xfrm>
          <a:prstGeom prst="ellipse">
            <a:avLst/>
          </a:prstGeom>
          <a:ln>
            <a:noFill/>
          </a:ln>
          <a:effectLst>
            <a:softEdge rad="112500"/>
          </a:effectLst>
        </p:spPr>
      </p:pic>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HERMANA\Pictures\imag. virgen\oracion_medjugorje_2011.jpg"/>
          <p:cNvPicPr>
            <a:picLocks noChangeAspect="1" noChangeArrowheads="1"/>
          </p:cNvPicPr>
          <p:nvPr/>
        </p:nvPicPr>
        <p:blipFill>
          <a:blip r:embed="rId2" cstate="print"/>
          <a:srcRect l="36598" t="-1029"/>
          <a:stretch>
            <a:fillRect/>
          </a:stretch>
        </p:blipFill>
        <p:spPr bwMode="auto">
          <a:xfrm>
            <a:off x="4715396" y="404664"/>
            <a:ext cx="4428604" cy="2566144"/>
          </a:xfrm>
          <a:prstGeom prst="rect">
            <a:avLst/>
          </a:prstGeom>
          <a:ln>
            <a:noFill/>
          </a:ln>
          <a:effectLst>
            <a:softEdge rad="112500"/>
          </a:effectLst>
        </p:spPr>
      </p:pic>
      <p:sp>
        <p:nvSpPr>
          <p:cNvPr id="3" name="2 Rectángulo"/>
          <p:cNvSpPr/>
          <p:nvPr/>
        </p:nvSpPr>
        <p:spPr>
          <a:xfrm>
            <a:off x="539552" y="836712"/>
            <a:ext cx="4032448"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a:spAutoFit/>
          </a:bodyPr>
          <a:lstStyle/>
          <a:p>
            <a:pPr algn="ctr"/>
            <a:r>
              <a:rPr lang="es-ES"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NOS CUESTIONAMOS:</a:t>
            </a:r>
            <a:endParaRPr lang="es-ES" sz="2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4" name="3 CuadroTexto"/>
          <p:cNvSpPr txBox="1"/>
          <p:nvPr/>
        </p:nvSpPr>
        <p:spPr>
          <a:xfrm>
            <a:off x="611560" y="2276872"/>
            <a:ext cx="7056784" cy="1200329"/>
          </a:xfrm>
          <a:prstGeom prst="rect">
            <a:avLst/>
          </a:prstGeom>
          <a:noFill/>
        </p:spPr>
        <p:txBody>
          <a:bodyPr wrap="square" rtlCol="0">
            <a:spAutoFit/>
          </a:bodyPr>
          <a:lstStyle/>
          <a:p>
            <a:pPr marL="342900" indent="-342900">
              <a:buFont typeface="+mj-lt"/>
              <a:buAutoNum type="arabicPeriod"/>
            </a:pPr>
            <a:r>
              <a:rPr lang="es-ES" dirty="0" smtClean="0"/>
              <a:t>¿Dedico tiempo suficiente a mi oración?</a:t>
            </a:r>
          </a:p>
          <a:p>
            <a:pPr marL="342900" indent="-342900">
              <a:buFont typeface="+mj-lt"/>
              <a:buAutoNum type="arabicPeriod"/>
            </a:pPr>
            <a:r>
              <a:rPr lang="es-ES" dirty="0" smtClean="0"/>
              <a:t>¿Siento necesidad de ella?</a:t>
            </a:r>
          </a:p>
          <a:p>
            <a:pPr marL="342900" indent="-342900">
              <a:buFont typeface="+mj-lt"/>
              <a:buAutoNum type="arabicPeriod"/>
            </a:pPr>
            <a:r>
              <a:rPr lang="es-ES" dirty="0" smtClean="0"/>
              <a:t>¿Qué propósitos me marco para continuar profundizando y hacerlo vida?</a:t>
            </a:r>
            <a:endParaRPr lang="es-ES" dirty="0"/>
          </a:p>
        </p:txBody>
      </p:sp>
      <p:sp>
        <p:nvSpPr>
          <p:cNvPr id="6" name="5 Rectángulo"/>
          <p:cNvSpPr/>
          <p:nvPr/>
        </p:nvSpPr>
        <p:spPr>
          <a:xfrm>
            <a:off x="3059832" y="3501008"/>
            <a:ext cx="2563522" cy="584775"/>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es-ES" sz="32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Oración Final:</a:t>
            </a:r>
            <a:endParaRPr lang="es-ES" sz="32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6 CuadroTexto"/>
          <p:cNvSpPr txBox="1"/>
          <p:nvPr/>
        </p:nvSpPr>
        <p:spPr>
          <a:xfrm>
            <a:off x="539552" y="4437112"/>
            <a:ext cx="8280920" cy="2308324"/>
          </a:xfrm>
          <a:prstGeom prst="rect">
            <a:avLst/>
          </a:prstGeom>
          <a:noFill/>
        </p:spPr>
        <p:txBody>
          <a:bodyPr wrap="square" rtlCol="0">
            <a:spAutoFit/>
          </a:bodyPr>
          <a:lstStyle/>
          <a:p>
            <a:r>
              <a:rPr lang="es-ES" dirty="0" smtClean="0"/>
              <a:t>Santa María, mujer orante, devuélvenos a la fuente del silencio, libéranos del asedio de tantas palabras vacías, antes que nada de las nuestras, luego de las palabras sin sentido de los demás. Haznos comprender que sólo si nos </a:t>
            </a:r>
            <a:r>
              <a:rPr lang="es-ES" dirty="0" smtClean="0"/>
              <a:t>callamos, </a:t>
            </a:r>
            <a:r>
              <a:rPr lang="es-ES" dirty="0" smtClean="0"/>
              <a:t>Dios nos puede hablar.</a:t>
            </a:r>
          </a:p>
          <a:p>
            <a:r>
              <a:rPr lang="es-ES" dirty="0" smtClean="0"/>
              <a:t>Ponte, entonces, de nuestro lado y escúchanos mientras te confiamos nuestras preocupaciones cotidianas que agobian nuestras vidas. Haznos sentir, la gran necesidad de dar gracias al Padre, a ti y a los hermanos. Enséñanos a orar y a entender la Palabra de Dios  como TÚ. Amén</a:t>
            </a:r>
            <a:endParaRPr lang="es-ES" dirty="0"/>
          </a:p>
        </p:txBody>
      </p:sp>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128</TotalTime>
  <Words>774</Words>
  <Application>Microsoft Office PowerPoint</Application>
  <PresentationFormat>Presentación en pantalla (4:3)</PresentationFormat>
  <Paragraphs>33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Viajes</vt:lpstr>
      <vt:lpstr>María, orante de la palabra</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María orante de la palabra</dc:title>
  <dc:creator>HERMANA</dc:creator>
  <cp:lastModifiedBy>Sonia</cp:lastModifiedBy>
  <cp:revision>15</cp:revision>
  <dcterms:created xsi:type="dcterms:W3CDTF">2013-10-30T22:01:08Z</dcterms:created>
  <dcterms:modified xsi:type="dcterms:W3CDTF">2013-11-17T21:47:54Z</dcterms:modified>
</cp:coreProperties>
</file>