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63" r:id="rId2"/>
    <p:sldId id="262" r:id="rId3"/>
    <p:sldId id="268" r:id="rId4"/>
    <p:sldId id="269" r:id="rId5"/>
    <p:sldId id="275" r:id="rId6"/>
    <p:sldId id="270" r:id="rId7"/>
    <p:sldId id="271" r:id="rId8"/>
    <p:sldId id="272" r:id="rId9"/>
    <p:sldId id="273" r:id="rId10"/>
    <p:sldId id="276" r:id="rId11"/>
    <p:sldId id="274"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10"/>
    <a:srgbClr val="3333CC"/>
    <a:srgbClr val="006600"/>
    <a:srgbClr val="009900"/>
    <a:srgbClr val="99FF66"/>
    <a:srgbClr val="C32DB1"/>
    <a:srgbClr val="660066"/>
    <a:srgbClr val="FFCCFF"/>
    <a:srgbClr val="FF99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77BB9-1396-4859-A6BD-AB76E916BFE0}" type="datetimeFigureOut">
              <a:rPr lang="es-CO" smtClean="0"/>
              <a:t>22/11/2015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6942C-8A57-4630-B5C8-56DAFB6E6FC8}" type="slidenum">
              <a:rPr lang="es-CO" smtClean="0"/>
              <a:t>‹Nº›</a:t>
            </a:fld>
            <a:endParaRPr lang="es-CO"/>
          </a:p>
        </p:txBody>
      </p:sp>
    </p:spTree>
    <p:extLst>
      <p:ext uri="{BB962C8B-B14F-4D97-AF65-F5344CB8AC3E}">
        <p14:creationId xmlns:p14="http://schemas.microsoft.com/office/powerpoint/2010/main" val="110565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126942C-8A57-4630-B5C8-56DAFB6E6FC8}" type="slidenum">
              <a:rPr lang="es-CO" smtClean="0"/>
              <a:t>1</a:t>
            </a:fld>
            <a:endParaRPr lang="es-CO"/>
          </a:p>
        </p:txBody>
      </p:sp>
    </p:spTree>
    <p:extLst>
      <p:ext uri="{BB962C8B-B14F-4D97-AF65-F5344CB8AC3E}">
        <p14:creationId xmlns:p14="http://schemas.microsoft.com/office/powerpoint/2010/main" val="416957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126942C-8A57-4630-B5C8-56DAFB6E6FC8}" type="slidenum">
              <a:rPr lang="es-CO" smtClean="0"/>
              <a:t>4</a:t>
            </a:fld>
            <a:endParaRPr lang="es-CO"/>
          </a:p>
        </p:txBody>
      </p:sp>
    </p:spTree>
    <p:extLst>
      <p:ext uri="{BB962C8B-B14F-4D97-AF65-F5344CB8AC3E}">
        <p14:creationId xmlns:p14="http://schemas.microsoft.com/office/powerpoint/2010/main" val="344686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657CE741-D198-41FA-9CD4-881E56C7CFB0}"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657CE741-D198-41FA-9CD4-881E56C7CFB0}"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657CE741-D198-41FA-9CD4-881E56C7CFB0}" type="slidenum">
              <a:rPr lang="es-CO" smtClean="0"/>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FFC09DCD-75EB-44EE-B7FA-A021C7EC72CF}" type="datetimeFigureOut">
              <a:rPr lang="es-CO" smtClean="0"/>
              <a:t>22/11/2015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lumMod val="36000"/>
                <a:alpha val="50000"/>
              </a:srgbClr>
            </a:gs>
            <a:gs pos="25000">
              <a:srgbClr val="21D6E0">
                <a:alpha val="39000"/>
              </a:srgbClr>
            </a:gs>
            <a:gs pos="75000">
              <a:srgbClr val="0087E6">
                <a:alpha val="73000"/>
              </a:srgbClr>
            </a:gs>
            <a:gs pos="100000">
              <a:srgbClr val="005CBF">
                <a:alpha val="66000"/>
                <a:lumMod val="60000"/>
              </a:srgbClr>
            </a:gs>
          </a:gsLst>
          <a:lin ang="5400000" scaled="0"/>
          <a:tileRect/>
        </a:grad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FC09DCD-75EB-44EE-B7FA-A021C7EC72CF}" type="datetimeFigureOut">
              <a:rPr lang="es-CO" smtClean="0"/>
              <a:t>22/11/2015</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57CE741-D198-41FA-9CD4-881E56C7CFB0}" type="slidenum">
              <a:rPr lang="es-CO" smtClean="0"/>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3137424"/>
            <a:ext cx="2078882" cy="34861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rot="19510087">
            <a:off x="96379" y="621267"/>
            <a:ext cx="1685077" cy="584775"/>
          </a:xfrm>
          <a:prstGeom prst="rect">
            <a:avLst/>
          </a:prstGeom>
          <a:noFill/>
        </p:spPr>
        <p:txBody>
          <a:bodyPr wrap="none" rtlCol="0">
            <a:spAutoFit/>
          </a:bodyPr>
          <a:lstStyle/>
          <a:p>
            <a:r>
              <a:rPr lang="es-ES" sz="3200" b="1" dirty="0" smtClean="0"/>
              <a:t>7º  </a:t>
            </a:r>
            <a:r>
              <a:rPr lang="es-ES" sz="3200" b="1" dirty="0" smtClean="0">
                <a:latin typeface="Elephant" pitchFamily="18" charset="0"/>
              </a:rPr>
              <a:t>DÍA</a:t>
            </a:r>
            <a:endParaRPr lang="es-CO" sz="3200" b="1" dirty="0">
              <a:latin typeface="Elephant" pitchFamily="18" charset="0"/>
            </a:endParaRPr>
          </a:p>
        </p:txBody>
      </p:sp>
      <p:sp>
        <p:nvSpPr>
          <p:cNvPr id="3" name="2 Rectángulo"/>
          <p:cNvSpPr/>
          <p:nvPr/>
        </p:nvSpPr>
        <p:spPr>
          <a:xfrm>
            <a:off x="1749614" y="328880"/>
            <a:ext cx="7176812" cy="584775"/>
          </a:xfrm>
          <a:prstGeom prst="rect">
            <a:avLst/>
          </a:prstGeom>
        </p:spPr>
        <p:txBody>
          <a:bodyPr wrap="square">
            <a:spAutoFit/>
          </a:bodyPr>
          <a:lstStyle/>
          <a:p>
            <a:pPr algn="ctr"/>
            <a:r>
              <a:rPr lang="es-ES" sz="3200" b="1" dirty="0">
                <a:solidFill>
                  <a:schemeClr val="tx2">
                    <a:lumMod val="75000"/>
                  </a:schemeClr>
                </a:solidFill>
                <a:effectLst>
                  <a:glow rad="139700">
                    <a:schemeClr val="accent1">
                      <a:satMod val="175000"/>
                      <a:alpha val="40000"/>
                    </a:schemeClr>
                  </a:glow>
                </a:effectLst>
                <a:latin typeface="Algerian" pitchFamily="82" charset="0"/>
              </a:rPr>
              <a:t>MARÍA NOS MUESTRA NUESTRO SER INMACULADO</a:t>
            </a:r>
            <a:endParaRPr lang="es-CO" sz="3200" b="1" dirty="0">
              <a:solidFill>
                <a:schemeClr val="tx2">
                  <a:lumMod val="75000"/>
                </a:schemeClr>
              </a:solidFill>
              <a:effectLst>
                <a:glow rad="139700">
                  <a:schemeClr val="accent1">
                    <a:satMod val="175000"/>
                    <a:alpha val="40000"/>
                  </a:schemeClr>
                </a:glow>
              </a:effectLst>
              <a:latin typeface="Algerian" pitchFamily="82" charset="0"/>
            </a:endParaRPr>
          </a:p>
        </p:txBody>
      </p:sp>
      <p:sp>
        <p:nvSpPr>
          <p:cNvPr id="4" name="3 Rectángulo"/>
          <p:cNvSpPr/>
          <p:nvPr/>
        </p:nvSpPr>
        <p:spPr>
          <a:xfrm>
            <a:off x="323528" y="2280016"/>
            <a:ext cx="3528392" cy="1754326"/>
          </a:xfrm>
          <a:prstGeom prst="rect">
            <a:avLst/>
          </a:prstGeom>
        </p:spPr>
        <p:txBody>
          <a:bodyPr wrap="square">
            <a:spAutoFit/>
          </a:bodyPr>
          <a:lstStyle/>
          <a:p>
            <a:pPr algn="just"/>
            <a:r>
              <a:rPr lang="es-ES" b="1" dirty="0" smtClean="0">
                <a:solidFill>
                  <a:schemeClr val="accent6">
                    <a:lumMod val="75000"/>
                  </a:schemeClr>
                </a:solidFill>
                <a:latin typeface="Baskerville Old Face" pitchFamily="18" charset="0"/>
              </a:rPr>
              <a:t>Al </a:t>
            </a:r>
            <a:r>
              <a:rPr lang="es-ES" b="1" dirty="0">
                <a:solidFill>
                  <a:schemeClr val="accent6">
                    <a:lumMod val="75000"/>
                  </a:schemeClr>
                </a:solidFill>
                <a:latin typeface="Baskerville Old Face" pitchFamily="18" charset="0"/>
              </a:rPr>
              <a:t>avanzar en </a:t>
            </a:r>
            <a:r>
              <a:rPr lang="es-ES" b="1" dirty="0" smtClean="0">
                <a:solidFill>
                  <a:schemeClr val="accent6">
                    <a:lumMod val="75000"/>
                  </a:schemeClr>
                </a:solidFill>
                <a:latin typeface="Baskerville Old Face" pitchFamily="18" charset="0"/>
              </a:rPr>
              <a:t>este  séptimo día  </a:t>
            </a:r>
            <a:r>
              <a:rPr lang="es-ES" b="1" dirty="0">
                <a:solidFill>
                  <a:schemeClr val="accent6">
                    <a:lumMod val="75000"/>
                  </a:schemeClr>
                </a:solidFill>
                <a:latin typeface="Baskerville Old Face" pitchFamily="18" charset="0"/>
              </a:rPr>
              <a:t>de reflexión en torno a María, podemos descubrir a la luz de la grandeza de Dios en ella, lo que </a:t>
            </a:r>
            <a:r>
              <a:rPr lang="es-ES" b="1" dirty="0" smtClean="0">
                <a:solidFill>
                  <a:schemeClr val="accent6">
                    <a:lumMod val="75000"/>
                  </a:schemeClr>
                </a:solidFill>
                <a:latin typeface="Baskerville Old Face" pitchFamily="18" charset="0"/>
              </a:rPr>
              <a:t>también </a:t>
            </a:r>
            <a:r>
              <a:rPr lang="es-ES" b="1" dirty="0">
                <a:solidFill>
                  <a:schemeClr val="accent6">
                    <a:lumMod val="75000"/>
                  </a:schemeClr>
                </a:solidFill>
                <a:latin typeface="Baskerville Old Face" pitchFamily="18" charset="0"/>
              </a:rPr>
              <a:t>ha hecho en nuestro ser y en nuestra </a:t>
            </a:r>
            <a:r>
              <a:rPr lang="es-ES" b="1" dirty="0" smtClean="0">
                <a:solidFill>
                  <a:schemeClr val="accent6">
                    <a:lumMod val="75000"/>
                  </a:schemeClr>
                </a:solidFill>
                <a:latin typeface="Baskerville Old Face" pitchFamily="18" charset="0"/>
              </a:rPr>
              <a:t>vida. </a:t>
            </a:r>
            <a:endParaRPr lang="es-CO" b="1" dirty="0">
              <a:solidFill>
                <a:schemeClr val="accent6">
                  <a:lumMod val="75000"/>
                </a:schemeClr>
              </a:solidFill>
              <a:latin typeface="Baskerville Old Face" pitchFamily="18" charset="0"/>
            </a:endParaRPr>
          </a:p>
        </p:txBody>
      </p:sp>
      <p:sp>
        <p:nvSpPr>
          <p:cNvPr id="5" name="4 CuadroTexto"/>
          <p:cNvSpPr txBox="1"/>
          <p:nvPr/>
        </p:nvSpPr>
        <p:spPr>
          <a:xfrm>
            <a:off x="5436096" y="3207227"/>
            <a:ext cx="3462708" cy="3416320"/>
          </a:xfrm>
          <a:prstGeom prst="rect">
            <a:avLst/>
          </a:prstGeom>
          <a:noFill/>
        </p:spPr>
        <p:txBody>
          <a:bodyPr wrap="square" rtlCol="0">
            <a:spAutoFit/>
          </a:bodyPr>
          <a:lstStyle/>
          <a:p>
            <a:pPr lvl="0" algn="just"/>
            <a:r>
              <a:rPr lang="es-CO" dirty="0" smtClean="0">
                <a:solidFill>
                  <a:srgbClr val="002060"/>
                </a:solidFill>
                <a:cs typeface="Gautami" pitchFamily="2"/>
              </a:rPr>
              <a:t>Bendita </a:t>
            </a:r>
            <a:r>
              <a:rPr lang="es-CO" dirty="0">
                <a:solidFill>
                  <a:srgbClr val="002060"/>
                </a:solidFill>
                <a:cs typeface="Gautami" pitchFamily="2"/>
              </a:rPr>
              <a:t>eres por la gloria de tu asunción a los cielos, </a:t>
            </a:r>
            <a:r>
              <a:rPr lang="es-CO" dirty="0" smtClean="0">
                <a:solidFill>
                  <a:srgbClr val="002060"/>
                </a:solidFill>
                <a:cs typeface="Gautami" pitchFamily="2"/>
              </a:rPr>
              <a:t>por </a:t>
            </a:r>
            <a:r>
              <a:rPr lang="es-CO" dirty="0">
                <a:solidFill>
                  <a:srgbClr val="002060"/>
                </a:solidFill>
                <a:cs typeface="Gautami" pitchFamily="2"/>
              </a:rPr>
              <a:t>tu materna protección hacia la Iglesia</a:t>
            </a:r>
            <a:r>
              <a:rPr lang="es-CO" dirty="0" smtClean="0">
                <a:solidFill>
                  <a:srgbClr val="002060"/>
                </a:solidFill>
                <a:cs typeface="Gautami" pitchFamily="2"/>
              </a:rPr>
              <a:t>,  </a:t>
            </a:r>
            <a:r>
              <a:rPr lang="es-CO" dirty="0">
                <a:solidFill>
                  <a:srgbClr val="002060"/>
                </a:solidFill>
                <a:cs typeface="Gautami" pitchFamily="2"/>
              </a:rPr>
              <a:t>por tu constante intercesión por toda la humanidad</a:t>
            </a:r>
            <a:r>
              <a:rPr lang="es-CO" dirty="0" smtClean="0">
                <a:solidFill>
                  <a:srgbClr val="002060"/>
                </a:solidFill>
                <a:cs typeface="Gautami" pitchFamily="2"/>
              </a:rPr>
              <a:t>. </a:t>
            </a:r>
            <a:r>
              <a:rPr lang="es-CO" dirty="0">
                <a:solidFill>
                  <a:srgbClr val="002060"/>
                </a:solidFill>
                <a:cs typeface="Gautami" pitchFamily="2"/>
              </a:rPr>
              <a:t>¡Santa María Madre de Dios! queremos consagrarnos a ti, porque eres Madre de Dios y Madre nuestra Porque tu hijo nos confío a todos a ti, porque has querido ser madre de esta Iglesia. </a:t>
            </a:r>
            <a:r>
              <a:rPr lang="es-CO" dirty="0" smtClean="0">
                <a:solidFill>
                  <a:srgbClr val="002060"/>
                </a:solidFill>
                <a:cs typeface="Gautami" pitchFamily="2"/>
              </a:rPr>
              <a:t>Amén</a:t>
            </a:r>
            <a:endParaRPr lang="es-CO" dirty="0">
              <a:solidFill>
                <a:srgbClr val="002060"/>
              </a:solidFill>
            </a:endParaRPr>
          </a:p>
        </p:txBody>
      </p:sp>
      <p:sp>
        <p:nvSpPr>
          <p:cNvPr id="7" name="6 Rectángulo"/>
          <p:cNvSpPr/>
          <p:nvPr/>
        </p:nvSpPr>
        <p:spPr>
          <a:xfrm>
            <a:off x="753732" y="1679851"/>
            <a:ext cx="2286000" cy="461665"/>
          </a:xfrm>
          <a:prstGeom prst="rect">
            <a:avLst/>
          </a:prstGeom>
        </p:spPr>
        <p:txBody>
          <a:bodyPr>
            <a:spAutoFit/>
          </a:bodyPr>
          <a:lstStyle/>
          <a:p>
            <a:pPr lvl="0"/>
            <a:r>
              <a:rPr lang="es-ES" sz="2400" b="1" dirty="0" smtClean="0">
                <a:solidFill>
                  <a:srgbClr val="C17529">
                    <a:lumMod val="75000"/>
                  </a:srgbClr>
                </a:solidFill>
                <a:latin typeface="Baskerville Old Face" pitchFamily="18" charset="0"/>
              </a:rPr>
              <a:t>MOTIVACIÓN</a:t>
            </a:r>
            <a:endParaRPr lang="es-ES" sz="2400" dirty="0">
              <a:solidFill>
                <a:srgbClr val="C17529">
                  <a:lumMod val="75000"/>
                </a:srgbClr>
              </a:solidFill>
              <a:latin typeface="Baskerville Old Face" pitchFamily="18" charset="0"/>
            </a:endParaRPr>
          </a:p>
        </p:txBody>
      </p:sp>
      <p:sp>
        <p:nvSpPr>
          <p:cNvPr id="8" name="7 Rectángulo"/>
          <p:cNvSpPr/>
          <p:nvPr/>
        </p:nvSpPr>
        <p:spPr>
          <a:xfrm>
            <a:off x="6927446" y="1095076"/>
            <a:ext cx="1979453" cy="584775"/>
          </a:xfrm>
          <a:prstGeom prst="rect">
            <a:avLst/>
          </a:prstGeom>
        </p:spPr>
        <p:txBody>
          <a:bodyPr wrap="none">
            <a:spAutoFit/>
          </a:bodyPr>
          <a:lstStyle/>
          <a:p>
            <a:pPr lvl="0"/>
            <a:r>
              <a:rPr lang="es-CO" sz="3200" b="1" dirty="0">
                <a:effectLst>
                  <a:outerShdw blurRad="38100" dist="38100" dir="2700000" algn="tl">
                    <a:srgbClr val="000000">
                      <a:alpha val="43137"/>
                    </a:srgbClr>
                  </a:outerShdw>
                </a:effectLst>
              </a:rPr>
              <a:t>ORACIÓN: </a:t>
            </a:r>
          </a:p>
        </p:txBody>
      </p:sp>
      <p:sp>
        <p:nvSpPr>
          <p:cNvPr id="9" name="8 Rectángulo"/>
          <p:cNvSpPr/>
          <p:nvPr/>
        </p:nvSpPr>
        <p:spPr>
          <a:xfrm>
            <a:off x="3861214" y="1679851"/>
            <a:ext cx="4860032" cy="1477328"/>
          </a:xfrm>
          <a:prstGeom prst="rect">
            <a:avLst/>
          </a:prstGeom>
        </p:spPr>
        <p:txBody>
          <a:bodyPr wrap="square">
            <a:spAutoFit/>
          </a:bodyPr>
          <a:lstStyle/>
          <a:p>
            <a:r>
              <a:rPr lang="es-CO" b="1" dirty="0">
                <a:solidFill>
                  <a:srgbClr val="002060"/>
                </a:solidFill>
                <a:cs typeface="Gautami" pitchFamily="2"/>
              </a:rPr>
              <a:t>B</a:t>
            </a:r>
            <a:r>
              <a:rPr lang="es-CO" dirty="0">
                <a:solidFill>
                  <a:srgbClr val="002060"/>
                </a:solidFill>
                <a:cs typeface="Gautami" pitchFamily="2"/>
              </a:rPr>
              <a:t>endita eres María por tu vida sencilla en Nazaret, por tu intercesión en Caná, por tu presencia maternal junto a la cruz, por tu fidelidad en la espera de la Resurrección, por tu oración asidua en Pentecostés. </a:t>
            </a:r>
            <a:endParaRPr lang="es-CO" dirty="0"/>
          </a:p>
        </p:txBody>
      </p:sp>
      <p:sp>
        <p:nvSpPr>
          <p:cNvPr id="10" name="9 Rectángulo"/>
          <p:cNvSpPr/>
          <p:nvPr/>
        </p:nvSpPr>
        <p:spPr>
          <a:xfrm>
            <a:off x="349860" y="4077072"/>
            <a:ext cx="2664296" cy="2246769"/>
          </a:xfrm>
          <a:prstGeom prst="rect">
            <a:avLst/>
          </a:prstGeom>
        </p:spPr>
        <p:txBody>
          <a:bodyPr wrap="square">
            <a:spAutoFit/>
          </a:bodyPr>
          <a:lstStyle/>
          <a:p>
            <a:r>
              <a:rPr lang="es-ES" sz="2000" b="1" dirty="0">
                <a:solidFill>
                  <a:schemeClr val="accent6">
                    <a:lumMod val="75000"/>
                  </a:schemeClr>
                </a:solidFill>
                <a:latin typeface="Baskerville Old Face" pitchFamily="18" charset="0"/>
              </a:rPr>
              <a:t>Reconocer que “lo que hay de divino en nosotros será siempre inmaculado”  María es Inmaculada porque vivió esa realidad de Dios en ella.</a:t>
            </a:r>
            <a:endParaRPr lang="es-CO" sz="2000" b="1" dirty="0">
              <a:solidFill>
                <a:schemeClr val="accent6">
                  <a:lumMod val="75000"/>
                </a:schemeClr>
              </a:solidFill>
              <a:latin typeface="Baskerville Old Face" pitchFamily="18" charset="0"/>
            </a:endParaRPr>
          </a:p>
        </p:txBody>
      </p:sp>
    </p:spTree>
    <p:extLst>
      <p:ext uri="{BB962C8B-B14F-4D97-AF65-F5344CB8AC3E}">
        <p14:creationId xmlns:p14="http://schemas.microsoft.com/office/powerpoint/2010/main" val="17263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361466" y="2132856"/>
            <a:ext cx="4608512" cy="2031325"/>
          </a:xfrm>
          <a:prstGeom prst="rect">
            <a:avLst/>
          </a:prstGeom>
          <a:noFill/>
        </p:spPr>
        <p:txBody>
          <a:bodyPr wrap="square" rtlCol="0">
            <a:spAutoFit/>
          </a:bodyPr>
          <a:lstStyle/>
          <a:p>
            <a:r>
              <a:rPr lang="es-ES" b="1" dirty="0" smtClean="0">
                <a:solidFill>
                  <a:srgbClr val="660066"/>
                </a:solidFill>
                <a:latin typeface="Lucida Sans" pitchFamily="34" charset="0"/>
              </a:rPr>
              <a:t>El </a:t>
            </a:r>
            <a:r>
              <a:rPr lang="es-ES" b="1" dirty="0">
                <a:solidFill>
                  <a:srgbClr val="660066"/>
                </a:solidFill>
                <a:latin typeface="Lucida Sans" pitchFamily="34" charset="0"/>
              </a:rPr>
              <a:t>libro de los hechos nos va a demostrar que no había en el primer grupo de discípulos, absolutamente ninguna discriminación entre hombres y mujeres ante las responsabilidades de llevar adelante la misión de Jesús. </a:t>
            </a:r>
          </a:p>
        </p:txBody>
      </p:sp>
      <p:sp>
        <p:nvSpPr>
          <p:cNvPr id="5" name="4 CuadroTexto"/>
          <p:cNvSpPr txBox="1"/>
          <p:nvPr/>
        </p:nvSpPr>
        <p:spPr>
          <a:xfrm>
            <a:off x="5784728" y="400123"/>
            <a:ext cx="3077594" cy="584775"/>
          </a:xfrm>
          <a:prstGeom prst="rect">
            <a:avLst/>
          </a:prstGeom>
          <a:noFill/>
        </p:spPr>
        <p:txBody>
          <a:bodyPr wrap="square" rtlCol="0">
            <a:spAutoFit/>
          </a:bodyPr>
          <a:lstStyle/>
          <a:p>
            <a:pPr algn="r"/>
            <a:r>
              <a:rPr lang="es-CO" sz="3200" dirty="0" smtClean="0">
                <a:effectLst>
                  <a:glow rad="101600">
                    <a:schemeClr val="accent2">
                      <a:satMod val="175000"/>
                      <a:alpha val="40000"/>
                    </a:schemeClr>
                  </a:glow>
                </a:effectLst>
                <a:latin typeface="Arial Black" pitchFamily="34" charset="0"/>
              </a:rPr>
              <a:t>REFLEXIÓN</a:t>
            </a:r>
            <a:endParaRPr lang="es-CO" sz="3200" dirty="0">
              <a:effectLst>
                <a:glow rad="101600">
                  <a:schemeClr val="accent2">
                    <a:satMod val="175000"/>
                    <a:alpha val="40000"/>
                  </a:schemeClr>
                </a:glow>
              </a:effectLst>
              <a:latin typeface="Arial Black" pitchFamily="34" charset="0"/>
            </a:endParaRPr>
          </a:p>
        </p:txBody>
      </p:sp>
      <p:sp>
        <p:nvSpPr>
          <p:cNvPr id="6" name="5 Rectángulo"/>
          <p:cNvSpPr/>
          <p:nvPr/>
        </p:nvSpPr>
        <p:spPr>
          <a:xfrm>
            <a:off x="215360" y="981069"/>
            <a:ext cx="8627305" cy="1200329"/>
          </a:xfrm>
          <a:prstGeom prst="rect">
            <a:avLst/>
          </a:prstGeom>
        </p:spPr>
        <p:txBody>
          <a:bodyPr wrap="square">
            <a:spAutoFit/>
          </a:bodyPr>
          <a:lstStyle/>
          <a:p>
            <a:r>
              <a:rPr lang="es-ES" b="1" dirty="0">
                <a:solidFill>
                  <a:srgbClr val="660066"/>
                </a:solidFill>
                <a:latin typeface="Lucida Sans" pitchFamily="34" charset="0"/>
              </a:rPr>
              <a:t>Lucas nos presenta el núcleo original de la Iglesia  y en él destaca la presencia de María. Ella no podía estar ausente cuando la Iglesia estaba a punto de nacer. Estaban también las mujeres que siguieron a Jesús desde el principio de su vida pública. </a:t>
            </a:r>
            <a:endParaRPr lang="es-CO" b="1" dirty="0"/>
          </a:p>
        </p:txBody>
      </p:sp>
      <p:sp>
        <p:nvSpPr>
          <p:cNvPr id="7" name="6 Rectángulo"/>
          <p:cNvSpPr/>
          <p:nvPr/>
        </p:nvSpPr>
        <p:spPr>
          <a:xfrm>
            <a:off x="4397978" y="4268164"/>
            <a:ext cx="4572000" cy="2308324"/>
          </a:xfrm>
          <a:prstGeom prst="rect">
            <a:avLst/>
          </a:prstGeom>
        </p:spPr>
        <p:txBody>
          <a:bodyPr>
            <a:spAutoFit/>
          </a:bodyPr>
          <a:lstStyle/>
          <a:p>
            <a:pPr algn="just"/>
            <a:r>
              <a:rPr lang="es-ES" b="1" dirty="0">
                <a:solidFill>
                  <a:srgbClr val="660066"/>
                </a:solidFill>
                <a:latin typeface="Lucida Sans" pitchFamily="34" charset="0"/>
              </a:rPr>
              <a:t>La discriminación contra la que seguimos luchando en nuestros días vino después y no tuvo nada que ver con el Evangelio. Así pues estaba surgiendo la nueva comunidad de hombres y mujeres que vivían como hermanos, unidos  en la oración, solidarios  y alegres por el Evangelio</a:t>
            </a: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64904"/>
            <a:ext cx="4077139" cy="3406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772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71921" y="1025734"/>
            <a:ext cx="7081423" cy="800219"/>
          </a:xfrm>
          <a:prstGeom prst="rect">
            <a:avLst/>
          </a:prstGeom>
          <a:noFill/>
        </p:spPr>
        <p:txBody>
          <a:bodyPr wrap="square" rtlCol="0">
            <a:spAutoFit/>
          </a:bodyPr>
          <a:lstStyle/>
          <a:p>
            <a:pPr algn="just"/>
            <a:r>
              <a:rPr lang="es-ES" sz="2300" b="1" dirty="0" smtClean="0">
                <a:solidFill>
                  <a:srgbClr val="006600"/>
                </a:solidFill>
                <a:latin typeface="Bodoni MT Condensed" pitchFamily="18" charset="0"/>
              </a:rPr>
              <a:t>A partir </a:t>
            </a:r>
            <a:r>
              <a:rPr lang="es-ES" sz="2300" b="1" dirty="0">
                <a:solidFill>
                  <a:srgbClr val="006600"/>
                </a:solidFill>
                <a:latin typeface="Bodoni MT Condensed" pitchFamily="18" charset="0"/>
              </a:rPr>
              <a:t>de la presencia de María, Madre de la </a:t>
            </a:r>
            <a:r>
              <a:rPr lang="es-ES" sz="2300" b="1" dirty="0" smtClean="0">
                <a:solidFill>
                  <a:srgbClr val="006600"/>
                </a:solidFill>
                <a:latin typeface="Bodoni MT Condensed" pitchFamily="18" charset="0"/>
              </a:rPr>
              <a:t>Iglesia, </a:t>
            </a:r>
          </a:p>
          <a:p>
            <a:pPr algn="just"/>
            <a:r>
              <a:rPr lang="es-ES" sz="2300" b="1" dirty="0" smtClean="0">
                <a:solidFill>
                  <a:srgbClr val="006600"/>
                </a:solidFill>
                <a:latin typeface="Bodoni MT Condensed" pitchFamily="18" charset="0"/>
              </a:rPr>
              <a:t>¿</a:t>
            </a:r>
            <a:r>
              <a:rPr lang="es-ES" sz="2300" b="1" dirty="0">
                <a:solidFill>
                  <a:srgbClr val="006600"/>
                </a:solidFill>
                <a:latin typeface="Bodoni MT Condensed" pitchFamily="18" charset="0"/>
              </a:rPr>
              <a:t>cómo podemos redescubrir el papel de la mujer en la Iglesia?</a:t>
            </a:r>
            <a:endParaRPr lang="es-CO" sz="2300" b="1" dirty="0">
              <a:solidFill>
                <a:srgbClr val="006600"/>
              </a:solidFill>
              <a:latin typeface="Bodoni MT Condensed" pitchFamily="18" charset="0"/>
            </a:endParaRPr>
          </a:p>
        </p:txBody>
      </p:sp>
      <p:sp>
        <p:nvSpPr>
          <p:cNvPr id="8" name="7 CuadroTexto"/>
          <p:cNvSpPr txBox="1"/>
          <p:nvPr/>
        </p:nvSpPr>
        <p:spPr>
          <a:xfrm>
            <a:off x="297570" y="404664"/>
            <a:ext cx="4927820" cy="584775"/>
          </a:xfrm>
          <a:prstGeom prst="rect">
            <a:avLst/>
          </a:prstGeom>
          <a:noFill/>
        </p:spPr>
        <p:txBody>
          <a:bodyPr wrap="square" rtlCol="0">
            <a:spAutoFit/>
          </a:bodyPr>
          <a:lstStyle/>
          <a:p>
            <a:r>
              <a:rPr lang="es-ES" sz="3200" dirty="0" smtClean="0">
                <a:effectLst>
                  <a:glow rad="101600">
                    <a:srgbClr val="FFFF00">
                      <a:alpha val="60000"/>
                    </a:srgbClr>
                  </a:glow>
                </a:effectLst>
                <a:latin typeface="Cooper Black" pitchFamily="18" charset="0"/>
              </a:rPr>
              <a:t>REFLEXIÓN PERSONAL</a:t>
            </a:r>
            <a:endParaRPr lang="es-CO" sz="3200" dirty="0">
              <a:effectLst>
                <a:glow rad="101600">
                  <a:srgbClr val="FFFF00">
                    <a:alpha val="60000"/>
                  </a:srgbClr>
                </a:glow>
              </a:effectLst>
              <a:latin typeface="Cooper Black" pitchFamily="18" charset="0"/>
            </a:endParaRPr>
          </a:p>
        </p:txBody>
      </p:sp>
      <p:sp>
        <p:nvSpPr>
          <p:cNvPr id="11" name="10 CuadroTexto"/>
          <p:cNvSpPr txBox="1"/>
          <p:nvPr/>
        </p:nvSpPr>
        <p:spPr>
          <a:xfrm>
            <a:off x="297570" y="3438482"/>
            <a:ext cx="6673196" cy="3016210"/>
          </a:xfrm>
          <a:prstGeom prst="rect">
            <a:avLst/>
          </a:prstGeom>
          <a:noFill/>
        </p:spPr>
        <p:txBody>
          <a:bodyPr wrap="square" rtlCol="0">
            <a:spAutoFit/>
          </a:bodyPr>
          <a:lstStyle/>
          <a:p>
            <a:pPr algn="just"/>
            <a:r>
              <a:rPr lang="es-ES" sz="1900" b="1" dirty="0" smtClean="0">
                <a:solidFill>
                  <a:srgbClr val="002060"/>
                </a:solidFill>
                <a:latin typeface="Corbel" pitchFamily="34" charset="0"/>
              </a:rPr>
              <a:t>Madre </a:t>
            </a:r>
            <a:r>
              <a:rPr lang="es-ES" sz="1900" b="1" dirty="0">
                <a:solidFill>
                  <a:srgbClr val="002060"/>
                </a:solidFill>
                <a:latin typeface="Corbel" pitchFamily="34" charset="0"/>
              </a:rPr>
              <a:t>Inmaculada, impulsa nuestra integración personal para que seamos capaces de vivir unas relaciones armoniosas con nosotras mismas, con Dios y con nuestros hermanos.</a:t>
            </a:r>
          </a:p>
          <a:p>
            <a:pPr algn="just"/>
            <a:r>
              <a:rPr lang="es-ES" sz="1900" b="1" dirty="0">
                <a:solidFill>
                  <a:srgbClr val="002060"/>
                </a:solidFill>
                <a:latin typeface="Corbel" pitchFamily="34" charset="0"/>
              </a:rPr>
              <a:t>A ti estamos especialmente consagradas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p>
          <a:p>
            <a:pPr algn="just"/>
            <a:r>
              <a:rPr lang="es-ES" sz="1900" b="1" dirty="0">
                <a:solidFill>
                  <a:srgbClr val="002060"/>
                </a:solidFill>
                <a:latin typeface="Corbel" pitchFamily="34" charset="0"/>
              </a:rPr>
              <a:t>Así sea, así lo esperamos de ti, desde nuestra fragilidad. Amén</a:t>
            </a:r>
          </a:p>
        </p:txBody>
      </p:sp>
      <p:sp>
        <p:nvSpPr>
          <p:cNvPr id="12" name="11 CuadroTexto"/>
          <p:cNvSpPr txBox="1"/>
          <p:nvPr/>
        </p:nvSpPr>
        <p:spPr>
          <a:xfrm>
            <a:off x="4644008" y="1825953"/>
            <a:ext cx="4122226" cy="584775"/>
          </a:xfrm>
          <a:prstGeom prst="rect">
            <a:avLst/>
          </a:prstGeom>
          <a:noFill/>
        </p:spPr>
        <p:txBody>
          <a:bodyPr wrap="square" rtlCol="0">
            <a:spAutoFit/>
          </a:bodyPr>
          <a:lstStyle/>
          <a:p>
            <a:pPr algn="r"/>
            <a:r>
              <a:rPr lang="es-CO" sz="3200" dirty="0">
                <a:effectLst>
                  <a:glow rad="101600">
                    <a:srgbClr val="009900"/>
                  </a:glow>
                </a:effectLst>
                <a:latin typeface="Britannic Bold" pitchFamily="34" charset="0"/>
              </a:rPr>
              <a:t>ORACIÓN </a:t>
            </a:r>
            <a:r>
              <a:rPr lang="es-CO" sz="3200" dirty="0" smtClean="0">
                <a:effectLst>
                  <a:glow rad="101600">
                    <a:srgbClr val="009900"/>
                  </a:glow>
                </a:effectLst>
                <a:latin typeface="Britannic Bold" pitchFamily="34" charset="0"/>
              </a:rPr>
              <a:t>FINAL</a:t>
            </a:r>
            <a:endParaRPr lang="es-CO" sz="3200" dirty="0">
              <a:effectLst>
                <a:glow rad="101600">
                  <a:srgbClr val="009900"/>
                </a:glow>
              </a:effectLst>
              <a:latin typeface="Britannic Bold" pitchFamily="34" charset="0"/>
            </a:endParaRPr>
          </a:p>
        </p:txBody>
      </p:sp>
      <p:pic>
        <p:nvPicPr>
          <p:cNvPr id="9" name="8 Imagen"/>
          <p:cNvPicPr>
            <a:picLocks noChangeAspect="1"/>
          </p:cNvPicPr>
          <p:nvPr/>
        </p:nvPicPr>
        <p:blipFill rotWithShape="1">
          <a:blip r:embed="rId2">
            <a:extLst>
              <a:ext uri="{28A0092B-C50C-407E-A947-70E740481C1C}">
                <a14:useLocalDpi xmlns:a14="http://schemas.microsoft.com/office/drawing/2010/main" val="0"/>
              </a:ext>
            </a:extLst>
          </a:blip>
          <a:srcRect b="14011"/>
          <a:stretch/>
        </p:blipFill>
        <p:spPr>
          <a:xfrm>
            <a:off x="7008439" y="3681640"/>
            <a:ext cx="1934278" cy="2654946"/>
          </a:xfrm>
          <a:prstGeom prst="rect">
            <a:avLst/>
          </a:prstGeom>
          <a:ln>
            <a:noFill/>
          </a:ln>
          <a:effectLst>
            <a:softEdge rad="112500"/>
          </a:effectLst>
        </p:spPr>
      </p:pic>
      <p:sp>
        <p:nvSpPr>
          <p:cNvPr id="2" name="1 Rectángulo"/>
          <p:cNvSpPr/>
          <p:nvPr/>
        </p:nvSpPr>
        <p:spPr>
          <a:xfrm>
            <a:off x="297570" y="2410728"/>
            <a:ext cx="8332388" cy="1015663"/>
          </a:xfrm>
          <a:prstGeom prst="rect">
            <a:avLst/>
          </a:prstGeom>
        </p:spPr>
        <p:txBody>
          <a:bodyPr wrap="square">
            <a:spAutoFit/>
          </a:bodyPr>
          <a:lstStyle/>
          <a:p>
            <a:pPr algn="just"/>
            <a:r>
              <a:rPr lang="es-ES" sz="2000" b="1" dirty="0">
                <a:solidFill>
                  <a:srgbClr val="002060"/>
                </a:solidFill>
              </a:rPr>
              <a:t>¡</a:t>
            </a:r>
            <a:r>
              <a:rPr lang="es-ES" sz="2000" b="1" dirty="0">
                <a:solidFill>
                  <a:srgbClr val="002060"/>
                </a:solidFill>
                <a:latin typeface="Corbel" pitchFamily="34" charset="0"/>
              </a:rPr>
              <a:t>Oh, María! Que tu presencia en nuestra Congregación, al igual que en la primera comunidad cristiana, aliente nuestra vida y nos ayude a crecer en fraternidad.</a:t>
            </a:r>
          </a:p>
        </p:txBody>
      </p:sp>
    </p:spTree>
    <p:extLst>
      <p:ext uri="{BB962C8B-B14F-4D97-AF65-F5344CB8AC3E}">
        <p14:creationId xmlns:p14="http://schemas.microsoft.com/office/powerpoint/2010/main" val="371139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62374"/>
            <a:ext cx="4277646" cy="584775"/>
          </a:xfrm>
          <a:prstGeom prst="rect">
            <a:avLst/>
          </a:prstGeom>
          <a:noFill/>
        </p:spPr>
        <p:txBody>
          <a:bodyPr wrap="none" rtlCol="0">
            <a:spAutoFit/>
          </a:bodyPr>
          <a:lstStyle/>
          <a:p>
            <a:r>
              <a:rPr lang="es-ES" sz="3200" b="1" dirty="0" smtClean="0">
                <a:effectLst>
                  <a:glow rad="101600">
                    <a:schemeClr val="accent6">
                      <a:satMod val="175000"/>
                      <a:alpha val="40000"/>
                    </a:schemeClr>
                  </a:glow>
                </a:effectLst>
                <a:latin typeface="Elephant" pitchFamily="18" charset="0"/>
              </a:rPr>
              <a:t>TEXTO BÍBLICO </a:t>
            </a:r>
            <a:endParaRPr lang="es-CO" sz="3200" b="1" dirty="0">
              <a:effectLst>
                <a:glow rad="101600">
                  <a:schemeClr val="accent6">
                    <a:satMod val="175000"/>
                    <a:alpha val="40000"/>
                  </a:schemeClr>
                </a:glow>
              </a:effectLst>
              <a:latin typeface="Elephant" pitchFamily="18" charset="0"/>
            </a:endParaRPr>
          </a:p>
        </p:txBody>
      </p:sp>
      <p:sp>
        <p:nvSpPr>
          <p:cNvPr id="3" name="2 CuadroTexto"/>
          <p:cNvSpPr txBox="1"/>
          <p:nvPr/>
        </p:nvSpPr>
        <p:spPr>
          <a:xfrm>
            <a:off x="179512" y="1046753"/>
            <a:ext cx="5688632" cy="2031325"/>
          </a:xfrm>
          <a:prstGeom prst="rect">
            <a:avLst/>
          </a:prstGeom>
          <a:solidFill>
            <a:srgbClr val="D2A010">
              <a:alpha val="29020"/>
            </a:srgbClr>
          </a:solidFill>
        </p:spPr>
        <p:txBody>
          <a:bodyPr wrap="square" rtlCol="0">
            <a:spAutoFit/>
          </a:bodyPr>
          <a:lstStyle/>
          <a:p>
            <a:pPr lvl="0" algn="just"/>
            <a:r>
              <a:rPr lang="es-CO" sz="2000" b="1" dirty="0" smtClean="0"/>
              <a:t>Ef. 1</a:t>
            </a:r>
            <a:r>
              <a:rPr lang="es-CO" sz="2000" b="1" dirty="0"/>
              <a:t>, 3-4 </a:t>
            </a:r>
            <a:r>
              <a:rPr lang="es-CO" sz="2000" b="1" dirty="0" smtClean="0"/>
              <a:t> “</a:t>
            </a:r>
            <a:r>
              <a:rPr lang="es-CO" sz="2100" dirty="0">
                <a:latin typeface="+mj-lt"/>
              </a:rPr>
              <a:t>Bendito sea Dios y Padre de Nuestro Señor Jesucristo que nos ha bendecido con toda clase de bendiciones espirituales en los cielos, en Cristo; por cuanto </a:t>
            </a:r>
            <a:r>
              <a:rPr lang="es-CO" sz="2100" dirty="0" smtClean="0">
                <a:latin typeface="+mj-lt"/>
              </a:rPr>
              <a:t>nos </a:t>
            </a:r>
            <a:r>
              <a:rPr lang="es-CO" sz="2100" dirty="0">
                <a:latin typeface="+mj-lt"/>
              </a:rPr>
              <a:t>ha elegido en ÉL antes de la fundación del mundo, para ser santos e inmaculados en su presencia, en el amor” </a:t>
            </a:r>
            <a:endParaRPr lang="es-CO" sz="2000" dirty="0"/>
          </a:p>
        </p:txBody>
      </p:sp>
      <p:sp>
        <p:nvSpPr>
          <p:cNvPr id="4" name="3 CuadroTexto"/>
          <p:cNvSpPr txBox="1"/>
          <p:nvPr/>
        </p:nvSpPr>
        <p:spPr>
          <a:xfrm>
            <a:off x="2501474" y="3086718"/>
            <a:ext cx="6318998" cy="1938992"/>
          </a:xfrm>
          <a:prstGeom prst="rect">
            <a:avLst/>
          </a:prstGeom>
          <a:noFill/>
        </p:spPr>
        <p:txBody>
          <a:bodyPr wrap="square" rtlCol="0">
            <a:spAutoFit/>
          </a:bodyPr>
          <a:lstStyle/>
          <a:p>
            <a:pPr algn="just"/>
            <a:r>
              <a:rPr lang="es-CO" sz="2000" b="1" dirty="0" smtClean="0">
                <a:solidFill>
                  <a:srgbClr val="993300"/>
                </a:solidFill>
                <a:latin typeface="Cambria" pitchFamily="18" charset="0"/>
              </a:rPr>
              <a:t>Contemplar </a:t>
            </a:r>
            <a:r>
              <a:rPr lang="es-CO" sz="2000" b="1" dirty="0">
                <a:solidFill>
                  <a:srgbClr val="993300"/>
                </a:solidFill>
                <a:latin typeface="Cambria" pitchFamily="18" charset="0"/>
              </a:rPr>
              <a:t>el ser inmaculado de María, es reconocer el proyecto de salvación de Dios que en Jesús nos abre la posibilidad de ser “inmaculados en el amor” y desplegar el “soplo original” en la realización de la misión confiada con alegría y </a:t>
            </a:r>
            <a:r>
              <a:rPr lang="es-CO" sz="2000" b="1" dirty="0" smtClean="0">
                <a:solidFill>
                  <a:srgbClr val="993300"/>
                </a:solidFill>
                <a:latin typeface="Cambria" pitchFamily="18" charset="0"/>
              </a:rPr>
              <a:t>plenitud. </a:t>
            </a:r>
            <a:endParaRPr lang="es-CO"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216" y="465762"/>
            <a:ext cx="2502218" cy="26123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19004861">
            <a:off x="-162471" y="3849433"/>
            <a:ext cx="2826415" cy="646331"/>
          </a:xfrm>
          <a:prstGeom prst="rect">
            <a:avLst/>
          </a:prstGeom>
        </p:spPr>
        <p:txBody>
          <a:bodyPr wrap="none">
            <a:spAutoFit/>
          </a:bodyPr>
          <a:lstStyle/>
          <a:p>
            <a:r>
              <a:rPr lang="es-CO" sz="3600" b="1" dirty="0" smtClean="0">
                <a:solidFill>
                  <a:schemeClr val="accent3">
                    <a:lumMod val="50000"/>
                  </a:schemeClr>
                </a:solidFill>
                <a:latin typeface="Britannic Bold" pitchFamily="34" charset="0"/>
              </a:rPr>
              <a:t>REFLEXIÓN</a:t>
            </a:r>
            <a:endParaRPr lang="es-CO" sz="3600" dirty="0">
              <a:solidFill>
                <a:schemeClr val="accent3">
                  <a:lumMod val="50000"/>
                </a:schemeClr>
              </a:solidFill>
              <a:latin typeface="Britannic Bold" pitchFamily="34" charset="0"/>
            </a:endParaRPr>
          </a:p>
        </p:txBody>
      </p:sp>
      <p:sp>
        <p:nvSpPr>
          <p:cNvPr id="6" name="5 Rectángulo"/>
          <p:cNvSpPr/>
          <p:nvPr/>
        </p:nvSpPr>
        <p:spPr>
          <a:xfrm>
            <a:off x="737828" y="4988207"/>
            <a:ext cx="8082644" cy="1323439"/>
          </a:xfrm>
          <a:prstGeom prst="rect">
            <a:avLst/>
          </a:prstGeom>
        </p:spPr>
        <p:txBody>
          <a:bodyPr wrap="square">
            <a:spAutoFit/>
          </a:bodyPr>
          <a:lstStyle/>
          <a:p>
            <a:pPr algn="just"/>
            <a:r>
              <a:rPr lang="es-CO" sz="2000" b="1" dirty="0">
                <a:solidFill>
                  <a:srgbClr val="993300"/>
                </a:solidFill>
                <a:latin typeface="Cambria" pitchFamily="18" charset="0"/>
              </a:rPr>
              <a:t>Lo que hay en nosotras,  de divino, no es consecuencia de un esfuerzo personal, sino la causa de todo lo que puedo llegar a ser. Aquí está la Buena Noticia que quiso transmitirnos Jesús, tan desconcertante que le costó la vida.</a:t>
            </a:r>
            <a:endParaRPr lang="es-CO" sz="2000" dirty="0"/>
          </a:p>
        </p:txBody>
      </p:sp>
    </p:spTree>
    <p:extLst>
      <p:ext uri="{BB962C8B-B14F-4D97-AF65-F5344CB8AC3E}">
        <p14:creationId xmlns:p14="http://schemas.microsoft.com/office/powerpoint/2010/main" val="956483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30" y="596550"/>
            <a:ext cx="2808312" cy="2361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491880" y="548680"/>
            <a:ext cx="5499720" cy="746720"/>
          </a:xfrm>
        </p:spPr>
        <p:txBody>
          <a:bodyPr>
            <a:noAutofit/>
          </a:bodyPr>
          <a:lstStyle/>
          <a:p>
            <a:r>
              <a:rPr lang="es-ES" sz="2800" b="1" dirty="0" smtClean="0">
                <a:effectLst>
                  <a:glow rad="63500">
                    <a:schemeClr val="accent2">
                      <a:satMod val="175000"/>
                      <a:alpha val="40000"/>
                    </a:schemeClr>
                  </a:glow>
                  <a:reflection blurRad="12700" stA="48000" endA="300" endPos="55000" dir="5400000" sy="-90000" algn="bl" rotWithShape="0"/>
                </a:effectLst>
                <a:latin typeface="Elephant" pitchFamily="18" charset="0"/>
              </a:rPr>
              <a:t>REFLEXIÓN PERSONAL</a:t>
            </a:r>
            <a:endParaRPr lang="es-CO" sz="2800" b="1" dirty="0">
              <a:effectLst>
                <a:glow rad="63500">
                  <a:schemeClr val="accent2">
                    <a:satMod val="175000"/>
                    <a:alpha val="40000"/>
                  </a:schemeClr>
                </a:glow>
                <a:reflection blurRad="12700" stA="48000" endA="300" endPos="55000" dir="5400000" sy="-90000" algn="bl" rotWithShape="0"/>
              </a:effectLst>
              <a:latin typeface="Elephant" pitchFamily="18" charset="0"/>
            </a:endParaRPr>
          </a:p>
        </p:txBody>
      </p:sp>
      <p:sp>
        <p:nvSpPr>
          <p:cNvPr id="3" name="2 Marcador de contenido"/>
          <p:cNvSpPr>
            <a:spLocks noGrp="1"/>
          </p:cNvSpPr>
          <p:nvPr>
            <p:ph idx="1"/>
          </p:nvPr>
        </p:nvSpPr>
        <p:spPr>
          <a:xfrm>
            <a:off x="1467513" y="2957825"/>
            <a:ext cx="7291536" cy="2041614"/>
          </a:xfrm>
        </p:spPr>
        <p:txBody>
          <a:bodyPr>
            <a:noAutofit/>
          </a:bodyPr>
          <a:lstStyle/>
          <a:p>
            <a:pPr marL="0" indent="0" algn="r">
              <a:buNone/>
            </a:pPr>
            <a:r>
              <a:rPr lang="es-CO" sz="2000" b="1" dirty="0" smtClean="0">
                <a:latin typeface="Palatino Linotype" pitchFamily="18" charset="0"/>
              </a:rPr>
              <a:t>¡Oh, María! Que tu presencia en nuestra Congregación, al igual que en la primera comunidad cristiana, aliente nuestra vida y nos ayude a crecer en fraternidad.</a:t>
            </a:r>
          </a:p>
          <a:p>
            <a:pPr marL="0" indent="0" algn="r">
              <a:buNone/>
            </a:pPr>
            <a:r>
              <a:rPr lang="es-CO" sz="2000" b="1" dirty="0" smtClean="0">
                <a:latin typeface="Palatino Linotype" pitchFamily="18" charset="0"/>
              </a:rPr>
              <a:t>Madre </a:t>
            </a:r>
            <a:r>
              <a:rPr lang="es-CO" sz="2000" b="1" dirty="0">
                <a:latin typeface="Palatino Linotype" pitchFamily="18" charset="0"/>
              </a:rPr>
              <a:t>Inmaculada, impulsa nuestra integración personal para que seamos capaces de vivir unas relaciones armoniosas con nosotras mismas, con Dios y con nuestros hermanos</a:t>
            </a:r>
            <a:r>
              <a:rPr lang="es-CO" sz="2000" b="1" dirty="0" smtClean="0">
                <a:latin typeface="Palatino Linotype" pitchFamily="18" charset="0"/>
              </a:rPr>
              <a:t>.</a:t>
            </a:r>
            <a:endParaRPr lang="es-CO" sz="2000" b="1" dirty="0">
              <a:latin typeface="Palatino Linotype" pitchFamily="18" charset="0"/>
            </a:endParaRPr>
          </a:p>
        </p:txBody>
      </p:sp>
      <p:sp>
        <p:nvSpPr>
          <p:cNvPr id="4" name="3 CuadroTexto"/>
          <p:cNvSpPr txBox="1"/>
          <p:nvPr/>
        </p:nvSpPr>
        <p:spPr>
          <a:xfrm>
            <a:off x="3635896" y="1412776"/>
            <a:ext cx="5112568" cy="1323439"/>
          </a:xfrm>
          <a:prstGeom prst="rect">
            <a:avLst/>
          </a:prstGeom>
          <a:noFill/>
        </p:spPr>
        <p:txBody>
          <a:bodyPr wrap="square" rtlCol="0">
            <a:spAutoFit/>
          </a:bodyPr>
          <a:lstStyle/>
          <a:p>
            <a:r>
              <a:rPr lang="es-ES" sz="2000" b="1" dirty="0">
                <a:latin typeface="Britannic Bold" pitchFamily="34" charset="0"/>
              </a:rPr>
              <a:t>¿Por qué nos da pánico reconocer nuestro verdadero ser?  </a:t>
            </a:r>
            <a:endParaRPr lang="es-ES" sz="2000" b="1" dirty="0" smtClean="0">
              <a:latin typeface="Britannic Bold" pitchFamily="34" charset="0"/>
            </a:endParaRPr>
          </a:p>
          <a:p>
            <a:r>
              <a:rPr lang="es-ES" sz="2000" b="1" dirty="0" smtClean="0">
                <a:latin typeface="Britannic Bold" pitchFamily="34" charset="0"/>
              </a:rPr>
              <a:t>¿</a:t>
            </a:r>
            <a:r>
              <a:rPr lang="es-ES" sz="2000" b="1" dirty="0">
                <a:latin typeface="Britannic Bold" pitchFamily="34" charset="0"/>
              </a:rPr>
              <a:t>Qué significa para nosotros celebrar el “ser inmaculado” de María?</a:t>
            </a:r>
          </a:p>
        </p:txBody>
      </p:sp>
      <p:sp>
        <p:nvSpPr>
          <p:cNvPr id="5" name="4 Rectángulo"/>
          <p:cNvSpPr/>
          <p:nvPr/>
        </p:nvSpPr>
        <p:spPr>
          <a:xfrm rot="18698704">
            <a:off x="-166043" y="3996528"/>
            <a:ext cx="2292428" cy="523220"/>
          </a:xfrm>
          <a:prstGeom prst="rect">
            <a:avLst/>
          </a:prstGeom>
        </p:spPr>
        <p:txBody>
          <a:bodyPr wrap="square">
            <a:spAutoFit/>
          </a:bodyPr>
          <a:lstStyle/>
          <a:p>
            <a:pPr algn="just"/>
            <a:r>
              <a:rPr lang="es-CO" sz="2800" b="1" dirty="0" smtClean="0">
                <a:latin typeface="Elephant" pitchFamily="18" charset="0"/>
              </a:rPr>
              <a:t>ORACIÓN</a:t>
            </a:r>
            <a:endParaRPr lang="es-CO" sz="2800" b="1" dirty="0">
              <a:latin typeface="Elephant" pitchFamily="18" charset="0"/>
            </a:endParaRPr>
          </a:p>
        </p:txBody>
      </p:sp>
      <p:sp>
        <p:nvSpPr>
          <p:cNvPr id="6" name="5 Rectángulo"/>
          <p:cNvSpPr/>
          <p:nvPr/>
        </p:nvSpPr>
        <p:spPr>
          <a:xfrm>
            <a:off x="323528" y="5013176"/>
            <a:ext cx="8424936" cy="1631216"/>
          </a:xfrm>
          <a:prstGeom prst="rect">
            <a:avLst/>
          </a:prstGeom>
        </p:spPr>
        <p:txBody>
          <a:bodyPr wrap="square">
            <a:spAutoFit/>
          </a:bodyPr>
          <a:lstStyle/>
          <a:p>
            <a:pPr algn="r"/>
            <a:r>
              <a:rPr lang="es-CO" sz="2000" b="1" dirty="0">
                <a:solidFill>
                  <a:schemeClr val="tx2"/>
                </a:solidFill>
                <a:latin typeface="Palatino Linotype" pitchFamily="18" charset="0"/>
              </a:rPr>
              <a:t>A ti estamos especialmente consagradas desde la fundación en el misterio de tu Inmaculada Concepción, eres para nosotras modelo de comunión frente al poder disgregador del pecado. Contigo queremos colaborar en la obra salvadora de Cristo.</a:t>
            </a:r>
          </a:p>
          <a:p>
            <a:pPr algn="r"/>
            <a:r>
              <a:rPr lang="es-CO" sz="2000" b="1" dirty="0">
                <a:solidFill>
                  <a:schemeClr val="tx2"/>
                </a:solidFill>
                <a:latin typeface="Palatino Linotype" pitchFamily="18" charset="0"/>
              </a:rPr>
              <a:t>Así sea, así lo esperamos de ti, desde nuestra fragilidad. Amén</a:t>
            </a:r>
          </a:p>
        </p:txBody>
      </p:sp>
    </p:spTree>
    <p:extLst>
      <p:ext uri="{BB962C8B-B14F-4D97-AF65-F5344CB8AC3E}">
        <p14:creationId xmlns:p14="http://schemas.microsoft.com/office/powerpoint/2010/main" val="196473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988840"/>
            <a:ext cx="6912768" cy="4700337"/>
          </a:xfrm>
          <a:prstGeom prst="rect">
            <a:avLst/>
          </a:prstGeom>
          <a:effectLst>
            <a:softEdge rad="317500"/>
          </a:effectLst>
        </p:spPr>
      </p:pic>
      <p:sp>
        <p:nvSpPr>
          <p:cNvPr id="9" name="8 CuadroTexto"/>
          <p:cNvSpPr txBox="1"/>
          <p:nvPr/>
        </p:nvSpPr>
        <p:spPr>
          <a:xfrm>
            <a:off x="5009004" y="318426"/>
            <a:ext cx="3918282" cy="646331"/>
          </a:xfrm>
          <a:prstGeom prst="rect">
            <a:avLst/>
          </a:prstGeom>
          <a:noFill/>
        </p:spPr>
        <p:txBody>
          <a:bodyPr wrap="square" rtlCol="0">
            <a:spAutoFit/>
          </a:bodyPr>
          <a:lstStyle/>
          <a:p>
            <a:r>
              <a:rPr lang="es-ES" sz="3600" dirty="0" smtClean="0">
                <a:effectLst>
                  <a:glow rad="101600">
                    <a:schemeClr val="accent1">
                      <a:satMod val="175000"/>
                      <a:alpha val="40000"/>
                    </a:schemeClr>
                  </a:glow>
                </a:effectLst>
                <a:latin typeface="Algerian" pitchFamily="82" charset="0"/>
              </a:rPr>
              <a:t>María discípula y maestra</a:t>
            </a:r>
            <a:endParaRPr lang="es-CO" sz="3600" dirty="0">
              <a:effectLst>
                <a:glow rad="101600">
                  <a:schemeClr val="accent1">
                    <a:satMod val="175000"/>
                    <a:alpha val="40000"/>
                  </a:schemeClr>
                </a:glow>
              </a:effectLst>
              <a:latin typeface="Algerian" pitchFamily="82" charset="0"/>
            </a:endParaRPr>
          </a:p>
        </p:txBody>
      </p:sp>
      <p:sp>
        <p:nvSpPr>
          <p:cNvPr id="10" name="9 CuadroTexto"/>
          <p:cNvSpPr txBox="1"/>
          <p:nvPr/>
        </p:nvSpPr>
        <p:spPr>
          <a:xfrm>
            <a:off x="3814354" y="319530"/>
            <a:ext cx="1120332" cy="646331"/>
          </a:xfrm>
          <a:prstGeom prst="rect">
            <a:avLst/>
          </a:prstGeom>
          <a:noFill/>
        </p:spPr>
        <p:txBody>
          <a:bodyPr wrap="square" rtlCol="0">
            <a:spAutoFit/>
          </a:bodyPr>
          <a:lstStyle/>
          <a:p>
            <a:r>
              <a:rPr lang="es-ES" sz="3600" b="1" dirty="0" smtClean="0">
                <a:effectLst>
                  <a:outerShdw blurRad="38100" dist="38100" dir="2700000" algn="tl">
                    <a:srgbClr val="000000">
                      <a:alpha val="43137"/>
                    </a:srgbClr>
                  </a:outerShdw>
                </a:effectLst>
                <a:latin typeface="Algerian" pitchFamily="82" charset="0"/>
                <a:cs typeface="Arial" pitchFamily="34" charset="0"/>
              </a:rPr>
              <a:t>Día  8</a:t>
            </a:r>
            <a:endParaRPr lang="es-CO" sz="3600" b="1" dirty="0">
              <a:effectLst>
                <a:outerShdw blurRad="38100" dist="38100" dir="2700000" algn="tl">
                  <a:srgbClr val="000000">
                    <a:alpha val="43137"/>
                  </a:srgbClr>
                </a:outerShdw>
              </a:effectLst>
              <a:latin typeface="Algerian" pitchFamily="82" charset="0"/>
              <a:cs typeface="Arial" pitchFamily="34" charset="0"/>
            </a:endParaRPr>
          </a:p>
        </p:txBody>
      </p:sp>
      <p:sp>
        <p:nvSpPr>
          <p:cNvPr id="11" name="10 CuadroTexto"/>
          <p:cNvSpPr txBox="1"/>
          <p:nvPr/>
        </p:nvSpPr>
        <p:spPr>
          <a:xfrm>
            <a:off x="2699792" y="1124744"/>
            <a:ext cx="5887900" cy="1477328"/>
          </a:xfrm>
          <a:prstGeom prst="rect">
            <a:avLst/>
          </a:prstGeom>
          <a:noFill/>
        </p:spPr>
        <p:txBody>
          <a:bodyPr wrap="square" rtlCol="0">
            <a:spAutoFit/>
          </a:bodyPr>
          <a:lstStyle/>
          <a:p>
            <a:pPr algn="just"/>
            <a:r>
              <a:rPr lang="es-ES" b="1" dirty="0" smtClean="0">
                <a:solidFill>
                  <a:schemeClr val="tx2"/>
                </a:solidFill>
              </a:rPr>
              <a:t>Permitamos </a:t>
            </a:r>
            <a:r>
              <a:rPr lang="es-ES" b="1" dirty="0">
                <a:solidFill>
                  <a:schemeClr val="tx2"/>
                </a:solidFill>
              </a:rPr>
              <a:t>que  en este octavo día de la novena, María se acerque a nuestra vida personal, comunitaria, social, eclesial, congregacional. Abramos la puerta de nuestro corazón de par en par, para recibirla y dejar que Dios, haga su obra de transformación en la familia MIC</a:t>
            </a:r>
            <a:r>
              <a:rPr lang="es-ES" b="1" dirty="0" smtClean="0">
                <a:solidFill>
                  <a:schemeClr val="tx2"/>
                </a:solidFill>
              </a:rPr>
              <a:t>.</a:t>
            </a:r>
            <a:endParaRPr lang="es-CO" b="1" dirty="0">
              <a:solidFill>
                <a:schemeClr val="tx2"/>
              </a:solidFill>
            </a:endParaRPr>
          </a:p>
        </p:txBody>
      </p:sp>
      <p:sp>
        <p:nvSpPr>
          <p:cNvPr id="2" name="1 Rectángulo"/>
          <p:cNvSpPr/>
          <p:nvPr/>
        </p:nvSpPr>
        <p:spPr>
          <a:xfrm rot="20004248">
            <a:off x="158283" y="1313315"/>
            <a:ext cx="2451890" cy="523220"/>
          </a:xfrm>
          <a:prstGeom prst="rect">
            <a:avLst/>
          </a:prstGeom>
        </p:spPr>
        <p:txBody>
          <a:bodyPr wrap="none">
            <a:spAutoFit/>
          </a:bodyPr>
          <a:lstStyle/>
          <a:p>
            <a:r>
              <a:rPr lang="es-ES" sz="2800" b="1" dirty="0">
                <a:latin typeface="Berlin Sans FB" pitchFamily="34" charset="0"/>
              </a:rPr>
              <a:t>MOTIVACIÓN</a:t>
            </a:r>
          </a:p>
        </p:txBody>
      </p:sp>
    </p:spTree>
    <p:extLst>
      <p:ext uri="{BB962C8B-B14F-4D97-AF65-F5344CB8AC3E}">
        <p14:creationId xmlns:p14="http://schemas.microsoft.com/office/powerpoint/2010/main" val="3706319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49840" y="1124744"/>
            <a:ext cx="4248471" cy="5570756"/>
          </a:xfrm>
          <a:prstGeom prst="rect">
            <a:avLst/>
          </a:prstGeom>
          <a:noFill/>
        </p:spPr>
        <p:txBody>
          <a:bodyPr wrap="square" rtlCol="0">
            <a:spAutoFit/>
          </a:bodyPr>
          <a:lstStyle/>
          <a:p>
            <a:pPr algn="r"/>
            <a:r>
              <a:rPr lang="es-ES" sz="2000" b="1" dirty="0" smtClean="0">
                <a:solidFill>
                  <a:srgbClr val="3333CC"/>
                </a:solidFill>
                <a:latin typeface="Bodoni MT" pitchFamily="18" charset="0"/>
              </a:rPr>
              <a:t>Madre </a:t>
            </a:r>
            <a:r>
              <a:rPr lang="es-ES" sz="2000" b="1" dirty="0">
                <a:solidFill>
                  <a:srgbClr val="3333CC"/>
                </a:solidFill>
                <a:latin typeface="Bodoni MT" pitchFamily="18" charset="0"/>
              </a:rPr>
              <a:t>y seguidora de Jesús: ¡Dichosa tú porque creíste! Y con tu fe de mujer acogiste la Palabra de Dios, que con la fuerza del Espíritu, te penetro hasta engendrar en ti al Hijo de Dios. El germen del reino que habita en nosotros desde tu seno. Dichosa </a:t>
            </a:r>
            <a:r>
              <a:rPr lang="es-ES" sz="2000" b="1" dirty="0" err="1" smtClean="0">
                <a:solidFill>
                  <a:srgbClr val="3333CC"/>
                </a:solidFill>
                <a:latin typeface="Bodoni MT" pitchFamily="18" charset="0"/>
              </a:rPr>
              <a:t>tù</a:t>
            </a:r>
            <a:r>
              <a:rPr lang="es-ES" sz="2000" b="1" dirty="0" smtClean="0">
                <a:solidFill>
                  <a:srgbClr val="3333CC"/>
                </a:solidFill>
                <a:latin typeface="Bodoni MT" pitchFamily="18" charset="0"/>
              </a:rPr>
              <a:t> </a:t>
            </a:r>
            <a:r>
              <a:rPr lang="es-ES" sz="2000" b="1" dirty="0">
                <a:solidFill>
                  <a:srgbClr val="3333CC"/>
                </a:solidFill>
                <a:latin typeface="Bodoni MT" pitchFamily="18" charset="0"/>
              </a:rPr>
              <a:t>porque creíste y en tu fe, guardando las promesas de Jesús en tu corazón, cumpliendo la voluntad del Padre, seguiste a Jesús hasta hacerte hermana de tu Hijo en la vida del Reino. </a:t>
            </a:r>
          </a:p>
          <a:p>
            <a:pPr algn="r"/>
            <a:r>
              <a:rPr lang="es-ES" sz="2000" b="1" dirty="0" smtClean="0">
                <a:solidFill>
                  <a:srgbClr val="3333CC"/>
                </a:solidFill>
                <a:latin typeface="Bodoni MT" pitchFamily="18" charset="0"/>
              </a:rPr>
              <a:t>Ayúdanos </a:t>
            </a:r>
            <a:r>
              <a:rPr lang="es-ES" sz="2000" b="1" dirty="0">
                <a:solidFill>
                  <a:srgbClr val="3333CC"/>
                </a:solidFill>
                <a:latin typeface="Bodoni MT" pitchFamily="18" charset="0"/>
              </a:rPr>
              <a:t>a acortar distancias en nuestro seguimiento de Jesús, ayúdanos a ser más fieles y entregados al servicio del Reino… Amén </a:t>
            </a:r>
            <a:endParaRPr lang="es-ES" sz="2000" b="1" dirty="0" smtClean="0">
              <a:solidFill>
                <a:srgbClr val="3333CC"/>
              </a:solidFill>
              <a:latin typeface="Bodoni MT" pitchFamily="18" charset="0"/>
            </a:endParaRPr>
          </a:p>
          <a:p>
            <a:pPr algn="r"/>
            <a:r>
              <a:rPr lang="es-ES" sz="1600" b="1" dirty="0" smtClean="0">
                <a:solidFill>
                  <a:srgbClr val="3333CC"/>
                </a:solidFill>
                <a:latin typeface="Bodoni MT" pitchFamily="18" charset="0"/>
              </a:rPr>
              <a:t>(</a:t>
            </a:r>
            <a:r>
              <a:rPr lang="es-ES" sz="1600" b="1" dirty="0">
                <a:solidFill>
                  <a:srgbClr val="3333CC"/>
                </a:solidFill>
                <a:latin typeface="Bodoni MT" pitchFamily="18" charset="0"/>
              </a:rPr>
              <a:t>P. </a:t>
            </a:r>
            <a:r>
              <a:rPr lang="es-ES" sz="1600" b="1" dirty="0" err="1">
                <a:solidFill>
                  <a:srgbClr val="3333CC"/>
                </a:solidFill>
                <a:latin typeface="Bodoni MT" pitchFamily="18" charset="0"/>
              </a:rPr>
              <a:t>Casaldaliga</a:t>
            </a:r>
            <a:r>
              <a:rPr lang="es-ES" sz="1600" b="1" dirty="0" smtClean="0">
                <a:solidFill>
                  <a:srgbClr val="3333CC"/>
                </a:solidFill>
                <a:latin typeface="Bodoni MT" pitchFamily="18" charset="0"/>
              </a:rPr>
              <a:t>)</a:t>
            </a:r>
            <a:endParaRPr lang="es-CO" sz="1600" b="1" dirty="0">
              <a:solidFill>
                <a:srgbClr val="3333CC"/>
              </a:solidFill>
              <a:latin typeface="Bodoni MT" pitchFamily="18" charset="0"/>
            </a:endParaRPr>
          </a:p>
        </p:txBody>
      </p:sp>
      <p:sp>
        <p:nvSpPr>
          <p:cNvPr id="8" name="5 Marcador de contenido"/>
          <p:cNvSpPr>
            <a:spLocks noGrp="1"/>
          </p:cNvSpPr>
          <p:nvPr>
            <p:ph idx="1"/>
          </p:nvPr>
        </p:nvSpPr>
        <p:spPr>
          <a:xfrm>
            <a:off x="539552" y="476672"/>
            <a:ext cx="4464496" cy="584775"/>
          </a:xfrm>
          <a:prstGeom prst="rect">
            <a:avLst/>
          </a:prstGeom>
        </p:spPr>
        <p:txBody>
          <a:bodyPr wrap="square">
            <a:spAutoFit/>
          </a:bodyPr>
          <a:lstStyle/>
          <a:p>
            <a:pPr marL="0" indent="0">
              <a:buNone/>
            </a:pPr>
            <a:r>
              <a:rPr lang="es-ES" sz="3200" b="1" dirty="0" smtClean="0">
                <a:latin typeface="Berlin Sans FB" pitchFamily="34" charset="0"/>
              </a:rPr>
              <a:t>ORACIÓN FINAL</a:t>
            </a:r>
            <a:endParaRPr lang="es-ES" sz="3200" b="1" dirty="0">
              <a:latin typeface="Berlin Sans FB" pitchFamily="34" charset="0"/>
            </a:endParaRPr>
          </a:p>
        </p:txBody>
      </p:sp>
      <p:pic>
        <p:nvPicPr>
          <p:cNvPr id="1026" name="Picture 2" descr="Guinea_20080318_(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1" t="9614" r="23880"/>
          <a:stretch/>
        </p:blipFill>
        <p:spPr bwMode="auto">
          <a:xfrm>
            <a:off x="179512" y="1124744"/>
            <a:ext cx="1787064" cy="3528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941" y="1772816"/>
            <a:ext cx="2567559" cy="4008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8623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usuario\Downloads\Jesus MAFA _ N° 02 – The Visitation – Lk 1, 39-56_files\timthumb.p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09" y="343346"/>
            <a:ext cx="3229387" cy="26220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69866"/>
            <a:ext cx="3285703" cy="26241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13165" y="3290500"/>
            <a:ext cx="5949743" cy="3139321"/>
          </a:xfrm>
          <a:prstGeom prst="rect">
            <a:avLst/>
          </a:prstGeom>
          <a:noFill/>
        </p:spPr>
        <p:txBody>
          <a:bodyPr wrap="square" rtlCol="0">
            <a:spAutoFit/>
          </a:bodyPr>
          <a:lstStyle/>
          <a:p>
            <a:pPr algn="just"/>
            <a:r>
              <a:rPr lang="es-ES" b="1" dirty="0">
                <a:latin typeface="Bookman Old Style" pitchFamily="18" charset="0"/>
              </a:rPr>
              <a:t>Acompañadas de estas sabias mujeres María e Isabel, </a:t>
            </a:r>
            <a:r>
              <a:rPr lang="es-ES" b="1" dirty="0" smtClean="0">
                <a:latin typeface="Bookman Old Style" pitchFamily="18" charset="0"/>
              </a:rPr>
              <a:t>quienes con </a:t>
            </a:r>
            <a:r>
              <a:rPr lang="es-ES" b="1" dirty="0">
                <a:latin typeface="Bookman Old Style" pitchFamily="18" charset="0"/>
              </a:rPr>
              <a:t>su abrazo amistoso, tejen lazos de comunión y  hacen fecunda la vida en sus entrañas, ellas  como maestras de la fe, nos lleven al encuentro de Jesús para intimar con él, acrecentar nuestra identidad, potenciar lo inmaculado que cada uno llevamos dentro. En este contexto reconozcamos según el evangelista que María es Madre de Jesús no en función de sus méritos sino de la presencia en ella del Espíritu y el poder de Dios</a:t>
            </a:r>
            <a:r>
              <a:rPr lang="es-ES" b="1" dirty="0" smtClean="0">
                <a:latin typeface="Bookman Old Style" pitchFamily="18" charset="0"/>
              </a:rPr>
              <a:t>. </a:t>
            </a:r>
            <a:endParaRPr lang="es-CO" b="1" dirty="0">
              <a:latin typeface="Bookman Old Style" pitchFamily="18" charset="0"/>
            </a:endParaRPr>
          </a:p>
        </p:txBody>
      </p:sp>
      <p:sp>
        <p:nvSpPr>
          <p:cNvPr id="6" name="5 CuadroTexto"/>
          <p:cNvSpPr txBox="1"/>
          <p:nvPr/>
        </p:nvSpPr>
        <p:spPr>
          <a:xfrm>
            <a:off x="540364" y="2815703"/>
            <a:ext cx="2805752" cy="584775"/>
          </a:xfrm>
          <a:prstGeom prst="rect">
            <a:avLst/>
          </a:prstGeom>
          <a:noFill/>
        </p:spPr>
        <p:txBody>
          <a:bodyPr wrap="square" rtlCol="0">
            <a:spAutoFit/>
          </a:bodyPr>
          <a:lstStyle/>
          <a:p>
            <a:r>
              <a:rPr lang="es-ES" sz="3200" b="1" dirty="0" smtClean="0">
                <a:solidFill>
                  <a:srgbClr val="6600FF"/>
                </a:solidFill>
                <a:effectLst>
                  <a:glow rad="101600">
                    <a:srgbClr val="FF0000">
                      <a:alpha val="60000"/>
                    </a:srgbClr>
                  </a:glow>
                </a:effectLst>
              </a:rPr>
              <a:t>REFLEXIÓN</a:t>
            </a:r>
            <a:endParaRPr lang="es-CO" sz="3200" b="1" dirty="0">
              <a:solidFill>
                <a:srgbClr val="6600FF"/>
              </a:solidFill>
            </a:endParaRPr>
          </a:p>
        </p:txBody>
      </p:sp>
      <p:sp>
        <p:nvSpPr>
          <p:cNvPr id="8" name="7 CuadroTexto"/>
          <p:cNvSpPr txBox="1"/>
          <p:nvPr/>
        </p:nvSpPr>
        <p:spPr>
          <a:xfrm>
            <a:off x="3635896" y="951880"/>
            <a:ext cx="5234245" cy="2031325"/>
          </a:xfrm>
          <a:prstGeom prst="rect">
            <a:avLst/>
          </a:prstGeom>
          <a:solidFill>
            <a:srgbClr val="3333CC">
              <a:alpha val="25882"/>
            </a:srgbClr>
          </a:solidFill>
        </p:spPr>
        <p:txBody>
          <a:bodyPr wrap="square" rtlCol="0">
            <a:spAutoFit/>
          </a:bodyPr>
          <a:lstStyle/>
          <a:p>
            <a:pPr algn="just"/>
            <a:r>
              <a:rPr lang="es-ES" b="1" dirty="0" smtClean="0">
                <a:solidFill>
                  <a:srgbClr val="CC3399"/>
                </a:solidFill>
                <a:effectLst>
                  <a:outerShdw blurRad="38100" dist="38100" dir="2700000" algn="tl">
                    <a:srgbClr val="000000">
                      <a:alpha val="43137"/>
                    </a:srgbClr>
                  </a:outerShdw>
                </a:effectLst>
                <a:latin typeface="Copperplate Gothic Light" pitchFamily="34" charset="0"/>
              </a:rPr>
              <a:t>“</a:t>
            </a:r>
            <a:r>
              <a:rPr lang="es-ES" b="1" dirty="0">
                <a:solidFill>
                  <a:srgbClr val="CC3399"/>
                </a:solidFill>
                <a:effectLst>
                  <a:outerShdw blurRad="38100" dist="38100" dir="2700000" algn="tl">
                    <a:srgbClr val="000000">
                      <a:alpha val="43137"/>
                    </a:srgbClr>
                  </a:outerShdw>
                </a:effectLst>
                <a:latin typeface="Copperplate Gothic Light" pitchFamily="34" charset="0"/>
              </a:rPr>
              <a:t>María se puso en camino y se fue con prontitud a la región montañosa, a una ciudad de Judá, entro en casa de Zacarías y saludo a Isabel, en cuanto oyó Isabel el saludo de María, salto de gozo el niño en su seno, Isabel quedó llena del Espíritu Santo…” </a:t>
            </a:r>
            <a:r>
              <a:rPr lang="es-ES" sz="1400" b="1" dirty="0" err="1">
                <a:solidFill>
                  <a:srgbClr val="CC3399"/>
                </a:solidFill>
                <a:effectLst>
                  <a:outerShdw blurRad="38100" dist="38100" dir="2700000" algn="tl">
                    <a:srgbClr val="000000">
                      <a:alpha val="43137"/>
                    </a:srgbClr>
                  </a:outerShdw>
                </a:effectLst>
                <a:latin typeface="Copperplate Gothic Light" pitchFamily="34" charset="0"/>
              </a:rPr>
              <a:t>Lc</a:t>
            </a:r>
            <a:r>
              <a:rPr lang="es-ES" sz="1400" b="1" dirty="0">
                <a:solidFill>
                  <a:srgbClr val="CC3399"/>
                </a:solidFill>
                <a:effectLst>
                  <a:outerShdw blurRad="38100" dist="38100" dir="2700000" algn="tl">
                    <a:srgbClr val="000000">
                      <a:alpha val="43137"/>
                    </a:srgbClr>
                  </a:outerShdw>
                </a:effectLst>
                <a:latin typeface="Copperplate Gothic Light" pitchFamily="34" charset="0"/>
              </a:rPr>
              <a:t>. 1, 39-56 </a:t>
            </a:r>
            <a:endParaRPr lang="es-CO" sz="1400" b="1" dirty="0">
              <a:solidFill>
                <a:srgbClr val="CC3399"/>
              </a:solidFill>
              <a:effectLst>
                <a:outerShdw blurRad="38100" dist="38100" dir="2700000" algn="tl">
                  <a:srgbClr val="000000">
                    <a:alpha val="43137"/>
                  </a:srgbClr>
                </a:outerShdw>
              </a:effectLst>
              <a:latin typeface="Copperplate Gothic Light" pitchFamily="34" charset="0"/>
            </a:endParaRPr>
          </a:p>
        </p:txBody>
      </p:sp>
      <p:sp>
        <p:nvSpPr>
          <p:cNvPr id="9" name="8 CuadroTexto"/>
          <p:cNvSpPr txBox="1"/>
          <p:nvPr/>
        </p:nvSpPr>
        <p:spPr>
          <a:xfrm>
            <a:off x="5796136" y="343346"/>
            <a:ext cx="2877760" cy="584775"/>
          </a:xfrm>
          <a:prstGeom prst="rect">
            <a:avLst/>
          </a:prstGeom>
          <a:noFill/>
        </p:spPr>
        <p:txBody>
          <a:bodyPr wrap="square" rtlCol="0">
            <a:spAutoFit/>
          </a:bodyPr>
          <a:lstStyle/>
          <a:p>
            <a:r>
              <a:rPr lang="es-ES" sz="3200" dirty="0" smtClean="0">
                <a:effectLst>
                  <a:glow rad="63500">
                    <a:schemeClr val="accent2">
                      <a:satMod val="175000"/>
                      <a:alpha val="40000"/>
                    </a:schemeClr>
                  </a:glow>
                </a:effectLst>
                <a:latin typeface="Britannic Bold" pitchFamily="34" charset="0"/>
              </a:rPr>
              <a:t>Texto bíblico </a:t>
            </a:r>
            <a:endParaRPr lang="es-CO" sz="3200" dirty="0">
              <a:effectLst>
                <a:glow rad="63500">
                  <a:schemeClr val="accent2">
                    <a:satMod val="175000"/>
                    <a:alpha val="40000"/>
                  </a:schemeClr>
                </a:glow>
              </a:effectLst>
              <a:latin typeface="Britannic Bold" pitchFamily="34" charset="0"/>
            </a:endParaRPr>
          </a:p>
        </p:txBody>
      </p:sp>
    </p:spTree>
    <p:extLst>
      <p:ext uri="{BB962C8B-B14F-4D97-AF65-F5344CB8AC3E}">
        <p14:creationId xmlns:p14="http://schemas.microsoft.com/office/powerpoint/2010/main" val="2980977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568" y="-243408"/>
            <a:ext cx="2846206" cy="40389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63930" y="1052736"/>
            <a:ext cx="5494312" cy="1107996"/>
          </a:xfrm>
          <a:prstGeom prst="rect">
            <a:avLst/>
          </a:prstGeom>
          <a:noFill/>
        </p:spPr>
        <p:txBody>
          <a:bodyPr wrap="square" rtlCol="0">
            <a:spAutoFit/>
          </a:bodyPr>
          <a:lstStyle/>
          <a:p>
            <a:pPr marL="342900" indent="-342900">
              <a:buFont typeface="Arial" panose="020B0604020202020204" pitchFamily="34" charset="0"/>
              <a:buChar char="•"/>
            </a:pPr>
            <a:r>
              <a:rPr lang="es-ES" sz="2200" dirty="0" smtClean="0">
                <a:solidFill>
                  <a:srgbClr val="993300"/>
                </a:solidFill>
                <a:latin typeface="Franklin Gothic Book" pitchFamily="34" charset="0"/>
              </a:rPr>
              <a:t>¿</a:t>
            </a:r>
            <a:r>
              <a:rPr lang="es-ES" sz="2200" dirty="0">
                <a:solidFill>
                  <a:srgbClr val="993300"/>
                </a:solidFill>
                <a:latin typeface="Franklin Gothic Book" pitchFamily="34" charset="0"/>
              </a:rPr>
              <a:t>Qué es para ti el discipulado? </a:t>
            </a:r>
            <a:endParaRPr lang="es-ES" sz="2200" dirty="0" smtClean="0">
              <a:solidFill>
                <a:srgbClr val="993300"/>
              </a:solidFill>
              <a:latin typeface="Franklin Gothic Book" pitchFamily="34" charset="0"/>
            </a:endParaRPr>
          </a:p>
          <a:p>
            <a:pPr marL="342900" indent="-342900">
              <a:buFont typeface="Arial" panose="020B0604020202020204" pitchFamily="34" charset="0"/>
              <a:buChar char="•"/>
            </a:pPr>
            <a:r>
              <a:rPr lang="es-ES" sz="2200" dirty="0" smtClean="0">
                <a:solidFill>
                  <a:srgbClr val="993300"/>
                </a:solidFill>
                <a:latin typeface="Franklin Gothic Book" pitchFamily="34" charset="0"/>
              </a:rPr>
              <a:t>¿</a:t>
            </a:r>
            <a:r>
              <a:rPr lang="es-ES" sz="2200" dirty="0">
                <a:solidFill>
                  <a:srgbClr val="993300"/>
                </a:solidFill>
                <a:latin typeface="Franklin Gothic Book" pitchFamily="34" charset="0"/>
              </a:rPr>
              <a:t>Qué rasgos del discipulado de María descubres en la escena de la  visitación</a:t>
            </a:r>
            <a:r>
              <a:rPr lang="es-ES" sz="2200" dirty="0" smtClean="0">
                <a:solidFill>
                  <a:srgbClr val="993300"/>
                </a:solidFill>
                <a:latin typeface="Franklin Gothic Book" pitchFamily="34" charset="0"/>
              </a:rPr>
              <a:t>?</a:t>
            </a:r>
            <a:endParaRPr lang="es-CO" sz="2200" dirty="0">
              <a:solidFill>
                <a:srgbClr val="993300"/>
              </a:solidFill>
              <a:latin typeface="Franklin Gothic Book" pitchFamily="34" charset="0"/>
            </a:endParaRPr>
          </a:p>
        </p:txBody>
      </p:sp>
      <p:sp>
        <p:nvSpPr>
          <p:cNvPr id="6" name="5 CuadroTexto"/>
          <p:cNvSpPr txBox="1"/>
          <p:nvPr/>
        </p:nvSpPr>
        <p:spPr>
          <a:xfrm>
            <a:off x="2339752" y="392404"/>
            <a:ext cx="3569816" cy="523220"/>
          </a:xfrm>
          <a:prstGeom prst="rect">
            <a:avLst/>
          </a:prstGeom>
          <a:noFill/>
        </p:spPr>
        <p:txBody>
          <a:bodyPr wrap="square" rtlCol="0">
            <a:spAutoFit/>
          </a:bodyPr>
          <a:lstStyle/>
          <a:p>
            <a:r>
              <a:rPr lang="es-CO" sz="2800" dirty="0" smtClean="0">
                <a:effectLst>
                  <a:glow rad="101600">
                    <a:schemeClr val="accent2">
                      <a:satMod val="175000"/>
                      <a:alpha val="40000"/>
                    </a:schemeClr>
                  </a:glow>
                </a:effectLst>
                <a:latin typeface="Britannic Bold" pitchFamily="34" charset="0"/>
              </a:rPr>
              <a:t>PREGUNTEMONOS</a:t>
            </a:r>
            <a:endParaRPr lang="es-CO" sz="2800" dirty="0">
              <a:effectLst>
                <a:glow rad="101600">
                  <a:schemeClr val="accent2">
                    <a:satMod val="175000"/>
                    <a:alpha val="40000"/>
                  </a:schemeClr>
                </a:glow>
              </a:effectLst>
              <a:latin typeface="Britannic Bold" pitchFamily="34" charset="0"/>
            </a:endParaRPr>
          </a:p>
        </p:txBody>
      </p:sp>
      <p:sp>
        <p:nvSpPr>
          <p:cNvPr id="8" name="7 CuadroTexto"/>
          <p:cNvSpPr txBox="1"/>
          <p:nvPr/>
        </p:nvSpPr>
        <p:spPr>
          <a:xfrm>
            <a:off x="31364" y="3135159"/>
            <a:ext cx="8789108" cy="1661993"/>
          </a:xfrm>
          <a:prstGeom prst="rect">
            <a:avLst/>
          </a:prstGeom>
          <a:noFill/>
        </p:spPr>
        <p:txBody>
          <a:bodyPr wrap="square" rtlCol="0">
            <a:spAutoFit/>
          </a:bodyPr>
          <a:lstStyle/>
          <a:p>
            <a:pPr algn="ctr"/>
            <a:r>
              <a:rPr lang="es-ES" sz="1700" b="1" dirty="0" smtClean="0">
                <a:solidFill>
                  <a:srgbClr val="A50021"/>
                </a:solidFill>
                <a:latin typeface="Lucida Sans" pitchFamily="34" charset="0"/>
              </a:rPr>
              <a:t>¡</a:t>
            </a:r>
            <a:r>
              <a:rPr lang="es-ES" sz="1700" b="1" dirty="0">
                <a:solidFill>
                  <a:srgbClr val="A50021"/>
                </a:solidFill>
                <a:latin typeface="Lucida Sans" pitchFamily="34" charset="0"/>
              </a:rPr>
              <a:t>Oh, María! que tu presencia en la Congregación, al igual que en la primera comunidad cristiana, aliente nuestra vida y nos ayude a crecer en fraternidad.</a:t>
            </a:r>
            <a:br>
              <a:rPr lang="es-ES" sz="1700" b="1" dirty="0">
                <a:solidFill>
                  <a:srgbClr val="A50021"/>
                </a:solidFill>
                <a:latin typeface="Lucida Sans" pitchFamily="34" charset="0"/>
              </a:rPr>
            </a:br>
            <a:r>
              <a:rPr lang="es-ES" sz="1700" b="1" dirty="0">
                <a:solidFill>
                  <a:srgbClr val="A50021"/>
                </a:solidFill>
                <a:latin typeface="Lucida Sans" pitchFamily="34" charset="0"/>
              </a:rPr>
              <a:t>Madre Inmaculada, impulsa nuestra integración personal para que seamos capaces de vivir unas relaciones armoniosas con nosotras mismas, con Dios y con nuestros hermanos</a:t>
            </a:r>
            <a:r>
              <a:rPr lang="es-ES" sz="1700" b="1" dirty="0" smtClean="0">
                <a:solidFill>
                  <a:srgbClr val="A50021"/>
                </a:solidFill>
                <a:latin typeface="Lucida Sans" pitchFamily="34" charset="0"/>
              </a:rPr>
              <a:t>.</a:t>
            </a:r>
            <a:endParaRPr lang="es-CO" sz="1700" b="1" dirty="0">
              <a:solidFill>
                <a:srgbClr val="A50021"/>
              </a:solidFill>
            </a:endParaRPr>
          </a:p>
        </p:txBody>
      </p:sp>
      <p:sp>
        <p:nvSpPr>
          <p:cNvPr id="9" name="8 CuadroTexto"/>
          <p:cNvSpPr txBox="1"/>
          <p:nvPr/>
        </p:nvSpPr>
        <p:spPr>
          <a:xfrm>
            <a:off x="355909" y="2420888"/>
            <a:ext cx="3753330" cy="584775"/>
          </a:xfrm>
          <a:prstGeom prst="rect">
            <a:avLst/>
          </a:prstGeom>
          <a:noFill/>
        </p:spPr>
        <p:txBody>
          <a:bodyPr wrap="square" rtlCol="0">
            <a:spAutoFit/>
          </a:bodyPr>
          <a:lstStyle/>
          <a:p>
            <a:r>
              <a:rPr lang="es-ES" sz="3200" dirty="0" smtClean="0">
                <a:effectLst>
                  <a:glow rad="63500">
                    <a:schemeClr val="accent2">
                      <a:satMod val="175000"/>
                      <a:alpha val="40000"/>
                    </a:schemeClr>
                  </a:glow>
                </a:effectLst>
                <a:latin typeface="Britannic Bold" pitchFamily="34" charset="0"/>
              </a:rPr>
              <a:t>ORACIÓN FINAL</a:t>
            </a:r>
            <a:endParaRPr lang="es-ES" sz="3200" dirty="0">
              <a:effectLst>
                <a:glow rad="63500">
                  <a:schemeClr val="accent2">
                    <a:satMod val="175000"/>
                    <a:alpha val="40000"/>
                  </a:schemeClr>
                </a:glow>
              </a:effectLst>
              <a:latin typeface="Britannic Bold" pitchFamily="34" charset="0"/>
            </a:endParaRPr>
          </a:p>
        </p:txBody>
      </p:sp>
      <p:sp>
        <p:nvSpPr>
          <p:cNvPr id="2" name="1 Rectángulo"/>
          <p:cNvSpPr/>
          <p:nvPr/>
        </p:nvSpPr>
        <p:spPr>
          <a:xfrm>
            <a:off x="294485" y="4797152"/>
            <a:ext cx="8693469" cy="1754326"/>
          </a:xfrm>
          <a:prstGeom prst="rect">
            <a:avLst/>
          </a:prstGeom>
        </p:spPr>
        <p:txBody>
          <a:bodyPr wrap="square">
            <a:spAutoFit/>
          </a:bodyPr>
          <a:lstStyle/>
          <a:p>
            <a:pPr algn="ctr"/>
            <a:r>
              <a:rPr lang="es-ES" b="1" dirty="0" smtClean="0">
                <a:solidFill>
                  <a:srgbClr val="A50021"/>
                </a:solidFill>
                <a:latin typeface="Lucida Sans" pitchFamily="34" charset="0"/>
              </a:rPr>
              <a:t>A </a:t>
            </a:r>
            <a:r>
              <a:rPr lang="es-ES" b="1" dirty="0">
                <a:solidFill>
                  <a:srgbClr val="A50021"/>
                </a:solidFill>
                <a:latin typeface="Lucida Sans" pitchFamily="34" charset="0"/>
              </a:rPr>
              <a:t>ti estamos especialmente consagrad</a:t>
            </a:r>
            <a:r>
              <a:rPr lang="es-ES" b="1" i="1" dirty="0">
                <a:solidFill>
                  <a:srgbClr val="A50021"/>
                </a:solidFill>
                <a:latin typeface="Lucida Sans" pitchFamily="34" charset="0"/>
              </a:rPr>
              <a:t>a</a:t>
            </a:r>
            <a:r>
              <a:rPr lang="es-ES" b="1" dirty="0">
                <a:solidFill>
                  <a:srgbClr val="A50021"/>
                </a:solidFill>
                <a:latin typeface="Lucida Sans" pitchFamily="34" charset="0"/>
              </a:rPr>
              <a:t>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br>
              <a:rPr lang="es-ES" b="1" dirty="0">
                <a:solidFill>
                  <a:srgbClr val="A50021"/>
                </a:solidFill>
                <a:latin typeface="Lucida Sans" pitchFamily="34" charset="0"/>
              </a:rPr>
            </a:br>
            <a:r>
              <a:rPr lang="es-ES" b="1" dirty="0">
                <a:solidFill>
                  <a:srgbClr val="A50021"/>
                </a:solidFill>
                <a:latin typeface="Lucida Sans" pitchFamily="34" charset="0"/>
              </a:rPr>
              <a:t>así sea, así lo esperamos de ti, desde nuestra fragilidad. amén</a:t>
            </a:r>
            <a:endParaRPr lang="es-CO" b="1" dirty="0">
              <a:solidFill>
                <a:srgbClr val="A50021"/>
              </a:solidFill>
            </a:endParaRPr>
          </a:p>
        </p:txBody>
      </p:sp>
    </p:spTree>
    <p:extLst>
      <p:ext uri="{BB962C8B-B14F-4D97-AF65-F5344CB8AC3E}">
        <p14:creationId xmlns:p14="http://schemas.microsoft.com/office/powerpoint/2010/main" val="2593649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740" y="260648"/>
            <a:ext cx="6460700" cy="838200"/>
          </a:xfrm>
        </p:spPr>
        <p:txBody>
          <a:bodyPr>
            <a:noAutofit/>
          </a:bodyPr>
          <a:lstStyle/>
          <a:p>
            <a:pPr algn="r"/>
            <a:r>
              <a:rPr lang="es-CO" sz="4000" b="1" dirty="0" smtClean="0">
                <a:effectLst/>
              </a:rPr>
              <a:t/>
            </a:r>
            <a:br>
              <a:rPr lang="es-CO" sz="4000" b="1" dirty="0" smtClean="0">
                <a:effectLst/>
              </a:rPr>
            </a:br>
            <a:r>
              <a:rPr lang="es-CO" sz="4000" b="1" dirty="0" smtClean="0">
                <a:solidFill>
                  <a:schemeClr val="tx1"/>
                </a:solidFill>
                <a:effectLst>
                  <a:glow rad="101600">
                    <a:srgbClr val="00B0F0">
                      <a:alpha val="60000"/>
                    </a:srgbClr>
                  </a:glow>
                </a:effectLst>
                <a:latin typeface="Algerian" pitchFamily="82" charset="0"/>
              </a:rPr>
              <a:t>MARÍA </a:t>
            </a:r>
            <a:r>
              <a:rPr lang="es-CO" sz="4000" b="1" dirty="0">
                <a:solidFill>
                  <a:schemeClr val="tx1"/>
                </a:solidFill>
                <a:effectLst>
                  <a:glow rad="101600">
                    <a:srgbClr val="00B0F0">
                      <a:alpha val="60000"/>
                    </a:srgbClr>
                  </a:glow>
                </a:effectLst>
                <a:latin typeface="Algerian" pitchFamily="82" charset="0"/>
              </a:rPr>
              <a:t>MADRE DE LA IGLESIA</a:t>
            </a:r>
            <a:r>
              <a:rPr lang="es-CO" sz="4000" dirty="0">
                <a:effectLst/>
              </a:rPr>
              <a:t/>
            </a:r>
            <a:br>
              <a:rPr lang="es-CO" sz="4000" dirty="0">
                <a:effectLst/>
              </a:rPr>
            </a:br>
            <a:endParaRPr lang="es-CO" sz="4000" dirty="0"/>
          </a:p>
        </p:txBody>
      </p:sp>
      <p:sp>
        <p:nvSpPr>
          <p:cNvPr id="4" name="3 CuadroTexto"/>
          <p:cNvSpPr txBox="1"/>
          <p:nvPr/>
        </p:nvSpPr>
        <p:spPr>
          <a:xfrm>
            <a:off x="1937800" y="260648"/>
            <a:ext cx="1482072" cy="707886"/>
          </a:xfrm>
          <a:prstGeom prst="rect">
            <a:avLst/>
          </a:prstGeom>
          <a:noFill/>
        </p:spPr>
        <p:txBody>
          <a:bodyPr wrap="none" rtlCol="0">
            <a:spAutoFit/>
          </a:bodyPr>
          <a:lstStyle/>
          <a:p>
            <a:r>
              <a:rPr lang="es-ES" sz="4000" b="1" dirty="0" smtClean="0">
                <a:latin typeface="Cooper Black" pitchFamily="18" charset="0"/>
              </a:rPr>
              <a:t>DÍA 9</a:t>
            </a:r>
            <a:endParaRPr lang="es-CO" sz="4000" b="1" dirty="0">
              <a:latin typeface="Cooper Black" pitchFamily="18" charset="0"/>
            </a:endParaRPr>
          </a:p>
        </p:txBody>
      </p:sp>
      <p:sp>
        <p:nvSpPr>
          <p:cNvPr id="5" name="4 CuadroTexto"/>
          <p:cNvSpPr txBox="1"/>
          <p:nvPr/>
        </p:nvSpPr>
        <p:spPr>
          <a:xfrm>
            <a:off x="556277" y="1192396"/>
            <a:ext cx="4099385" cy="2246769"/>
          </a:xfrm>
          <a:prstGeom prst="rect">
            <a:avLst/>
          </a:prstGeom>
          <a:noFill/>
        </p:spPr>
        <p:txBody>
          <a:bodyPr wrap="square" rtlCol="0">
            <a:spAutoFit/>
          </a:bodyPr>
          <a:lstStyle/>
          <a:p>
            <a:pPr algn="just"/>
            <a:r>
              <a:rPr lang="es-ES" sz="2000" b="1" dirty="0">
                <a:solidFill>
                  <a:srgbClr val="660033"/>
                </a:solidFill>
                <a:latin typeface="Book Antiqua" pitchFamily="18" charset="0"/>
              </a:rPr>
              <a:t>En este noveno  día de reflexión  sobre María la contemplamos  desde la perspectiva de una mujer de nuestra historia , del misterio de Dios, de Cristo Jesús, de su Iglesia y de las comunidades que la forman. </a:t>
            </a:r>
          </a:p>
        </p:txBody>
      </p:sp>
      <p:sp>
        <p:nvSpPr>
          <p:cNvPr id="6" name="5 CuadroTexto"/>
          <p:cNvSpPr txBox="1"/>
          <p:nvPr/>
        </p:nvSpPr>
        <p:spPr>
          <a:xfrm>
            <a:off x="5222565" y="1192396"/>
            <a:ext cx="3366892" cy="584775"/>
          </a:xfrm>
          <a:prstGeom prst="rect">
            <a:avLst/>
          </a:prstGeom>
          <a:noFill/>
        </p:spPr>
        <p:txBody>
          <a:bodyPr wrap="square" rtlCol="0">
            <a:spAutoFit/>
          </a:bodyPr>
          <a:lstStyle/>
          <a:p>
            <a:r>
              <a:rPr lang="es-CO" sz="3200" dirty="0" smtClean="0">
                <a:effectLst>
                  <a:glow rad="101600">
                    <a:srgbClr val="FFCCFF">
                      <a:alpha val="60000"/>
                    </a:srgbClr>
                  </a:glow>
                </a:effectLst>
                <a:latin typeface="Arial Black" pitchFamily="34" charset="0"/>
              </a:rPr>
              <a:t>MOTIVACIÓN</a:t>
            </a:r>
            <a:endParaRPr lang="es-CO" sz="3200" dirty="0">
              <a:effectLst>
                <a:glow rad="101600">
                  <a:srgbClr val="FFCCFF">
                    <a:alpha val="60000"/>
                  </a:srgbClr>
                </a:glow>
              </a:effectLst>
              <a:latin typeface="Arial Black" pitchFamily="34" charset="0"/>
            </a:endParaRPr>
          </a:p>
        </p:txBody>
      </p:sp>
      <p:sp>
        <p:nvSpPr>
          <p:cNvPr id="7" name="6 CuadroTexto"/>
          <p:cNvSpPr txBox="1"/>
          <p:nvPr/>
        </p:nvSpPr>
        <p:spPr>
          <a:xfrm>
            <a:off x="539552" y="4149080"/>
            <a:ext cx="8208912" cy="2431435"/>
          </a:xfrm>
          <a:prstGeom prst="rect">
            <a:avLst/>
          </a:prstGeom>
          <a:noFill/>
        </p:spPr>
        <p:txBody>
          <a:bodyPr wrap="square" rtlCol="0">
            <a:spAutoFit/>
          </a:bodyPr>
          <a:lstStyle/>
          <a:p>
            <a:pPr algn="ctr"/>
            <a:r>
              <a:rPr lang="es-ES" sz="1900" b="1" dirty="0" smtClean="0">
                <a:solidFill>
                  <a:srgbClr val="660066"/>
                </a:solidFill>
                <a:latin typeface="Franklin Gothic Book" pitchFamily="34" charset="0"/>
              </a:rPr>
              <a:t>Madre</a:t>
            </a:r>
            <a:r>
              <a:rPr lang="es-ES" sz="1900" b="1" dirty="0">
                <a:solidFill>
                  <a:srgbClr val="660066"/>
                </a:solidFill>
                <a:latin typeface="Franklin Gothic Book" pitchFamily="34" charset="0"/>
              </a:rPr>
              <a:t>, pedimos por tu intercesión, como los discípulos en el Cenáculo, una continua asistencia y dócil acogida del Espíritu Santo en la Iglesia  para los que buscan la verdad de Dios y para los que deben servirla y vivirla.</a:t>
            </a:r>
          </a:p>
          <a:p>
            <a:pPr algn="ctr"/>
            <a:r>
              <a:rPr lang="es-ES" sz="1900" b="1" dirty="0">
                <a:solidFill>
                  <a:srgbClr val="660066"/>
                </a:solidFill>
                <a:latin typeface="Franklin Gothic Book" pitchFamily="34" charset="0"/>
              </a:rPr>
              <a:t>Que sea siempre Cristo la luz del mundo y que el mundo nos </a:t>
            </a:r>
            <a:r>
              <a:rPr lang="es-ES" sz="1900" b="1" dirty="0" smtClean="0">
                <a:solidFill>
                  <a:srgbClr val="660066"/>
                </a:solidFill>
                <a:latin typeface="Franklin Gothic Book" pitchFamily="34" charset="0"/>
              </a:rPr>
              <a:t>reconozca sus discípulos </a:t>
            </a:r>
            <a:r>
              <a:rPr lang="es-ES" sz="1900" b="1" dirty="0">
                <a:solidFill>
                  <a:srgbClr val="660066"/>
                </a:solidFill>
                <a:latin typeface="Franklin Gothic Book" pitchFamily="34" charset="0"/>
              </a:rPr>
              <a:t>porque permanecemos en su Palabra y conocemos la verdad que nos hace libres, con la libertad  de los hijos de Dios. María Madre de Cristo y Madre de la Iglesia pide a tu Hijo que todos nosotros realicemos los designios del Padre</a:t>
            </a:r>
            <a:r>
              <a:rPr lang="es-ES" sz="1900" b="1" dirty="0" smtClean="0">
                <a:solidFill>
                  <a:srgbClr val="660066"/>
                </a:solidFill>
                <a:latin typeface="Franklin Gothic Book" pitchFamily="34" charset="0"/>
              </a:rPr>
              <a:t>.</a:t>
            </a:r>
            <a:endParaRPr lang="es-ES" sz="1900" b="1" dirty="0">
              <a:solidFill>
                <a:srgbClr val="660066"/>
              </a:solidFill>
              <a:latin typeface="Franklin Gothic Book" pitchFamily="34" charset="0"/>
            </a:endParaRPr>
          </a:p>
        </p:txBody>
      </p:sp>
      <p:sp>
        <p:nvSpPr>
          <p:cNvPr id="8" name="7 CuadroTexto"/>
          <p:cNvSpPr txBox="1"/>
          <p:nvPr/>
        </p:nvSpPr>
        <p:spPr>
          <a:xfrm>
            <a:off x="1475656" y="3439165"/>
            <a:ext cx="3312368" cy="584775"/>
          </a:xfrm>
          <a:prstGeom prst="rect">
            <a:avLst/>
          </a:prstGeom>
          <a:noFill/>
        </p:spPr>
        <p:txBody>
          <a:bodyPr wrap="square" rtlCol="0">
            <a:spAutoFit/>
          </a:bodyPr>
          <a:lstStyle/>
          <a:p>
            <a:r>
              <a:rPr lang="es-CO" sz="3200" dirty="0" smtClean="0">
                <a:effectLst>
                  <a:glow rad="101600">
                    <a:srgbClr val="FF99FF">
                      <a:alpha val="60000"/>
                    </a:srgbClr>
                  </a:glow>
                </a:effectLst>
                <a:latin typeface="Arial Black" pitchFamily="34" charset="0"/>
              </a:rPr>
              <a:t>ORACIÓN</a:t>
            </a:r>
            <a:endParaRPr lang="es-CO" sz="3200" dirty="0">
              <a:latin typeface="Arial Black"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400" y="1836706"/>
            <a:ext cx="4057574" cy="19041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336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040" y="306541"/>
            <a:ext cx="4487976" cy="838200"/>
          </a:xfrm>
        </p:spPr>
        <p:txBody>
          <a:bodyPr>
            <a:noAutofit/>
          </a:bodyPr>
          <a:lstStyle/>
          <a:p>
            <a:pPr algn="r"/>
            <a:r>
              <a:rPr lang="es-ES" sz="3200" dirty="0" smtClean="0">
                <a:solidFill>
                  <a:schemeClr val="tx2">
                    <a:lumMod val="75000"/>
                  </a:schemeClr>
                </a:solidFill>
                <a:effectLst>
                  <a:glow rad="101600">
                    <a:srgbClr val="C32DB1"/>
                  </a:glow>
                  <a:reflection blurRad="12700" stA="48000" endA="300" endPos="55000" dir="5400000" sy="-90000" algn="bl" rotWithShape="0"/>
                </a:effectLst>
                <a:latin typeface="Elephant" pitchFamily="18" charset="0"/>
              </a:rPr>
              <a:t>Texto bíblico</a:t>
            </a:r>
            <a:endParaRPr lang="es-CO" sz="3200" dirty="0">
              <a:solidFill>
                <a:schemeClr val="tx2">
                  <a:lumMod val="75000"/>
                </a:schemeClr>
              </a:solidFill>
              <a:effectLst>
                <a:glow rad="101600">
                  <a:srgbClr val="C32DB1"/>
                </a:glow>
                <a:reflection blurRad="12700" stA="48000" endA="300" endPos="55000" dir="5400000" sy="-90000" algn="bl" rotWithShape="0"/>
              </a:effectLst>
              <a:latin typeface="Elephant"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160959"/>
            <a:ext cx="5098197" cy="442125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4" name="3 CuadroTexto"/>
          <p:cNvSpPr txBox="1"/>
          <p:nvPr/>
        </p:nvSpPr>
        <p:spPr>
          <a:xfrm>
            <a:off x="395536" y="1702271"/>
            <a:ext cx="3911912" cy="3785652"/>
          </a:xfrm>
          <a:prstGeom prst="rect">
            <a:avLst/>
          </a:prstGeom>
          <a:solidFill>
            <a:srgbClr val="D2A010">
              <a:alpha val="36078"/>
            </a:srgbClr>
          </a:solidFill>
        </p:spPr>
        <p:txBody>
          <a:bodyPr wrap="square" rtlCol="0">
            <a:spAutoFit/>
            <a:scene3d>
              <a:camera prst="orthographicFront"/>
              <a:lightRig rig="threePt" dir="t"/>
            </a:scene3d>
            <a:sp3d extrusionH="57150">
              <a:bevelT h="25400" prst="softRound"/>
            </a:sp3d>
          </a:bodyPr>
          <a:lstStyle/>
          <a:p>
            <a:pPr algn="just"/>
            <a:r>
              <a:rPr lang="es-ES" sz="2400" b="1" dirty="0">
                <a:solidFill>
                  <a:srgbClr val="3333CC"/>
                </a:solidFill>
                <a:latin typeface="Bodoni MT Condensed" pitchFamily="18" charset="0"/>
              </a:rPr>
              <a:t>“Entonces se volvieron a Jerusalén, desde el monte de los Olivos que dista de Jerusalén tan solo lo que la ley permite caminar en días sábado. Cuando llegaron subieron al piso superior donde se alojaban… Todos ellos con algunas mujeres, la Madre de Jesús y sus parientes, permanecían íntimamente unidos en oración” </a:t>
            </a:r>
            <a:r>
              <a:rPr lang="es-ES" sz="2400" b="1" dirty="0" err="1">
                <a:solidFill>
                  <a:srgbClr val="3333CC"/>
                </a:solidFill>
                <a:latin typeface="Bodoni MT Condensed" pitchFamily="18" charset="0"/>
              </a:rPr>
              <a:t>Hch</a:t>
            </a:r>
            <a:r>
              <a:rPr lang="es-ES" sz="2400" b="1" dirty="0">
                <a:solidFill>
                  <a:srgbClr val="3333CC"/>
                </a:solidFill>
                <a:latin typeface="Bodoni MT Condensed" pitchFamily="18" charset="0"/>
              </a:rPr>
              <a:t>. 1, 12-14 </a:t>
            </a:r>
          </a:p>
        </p:txBody>
      </p:sp>
    </p:spTree>
    <p:extLst>
      <p:ext uri="{BB962C8B-B14F-4D97-AF65-F5344CB8AC3E}">
        <p14:creationId xmlns:p14="http://schemas.microsoft.com/office/powerpoint/2010/main" val="219963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1026</TotalTime>
  <Words>1442</Words>
  <Application>Microsoft Office PowerPoint</Application>
  <PresentationFormat>Presentación en pantalla (4:3)</PresentationFormat>
  <Paragraphs>62</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Viajes</vt:lpstr>
      <vt:lpstr>Presentación de PowerPoint</vt:lpstr>
      <vt:lpstr>Presentación de PowerPoint</vt:lpstr>
      <vt:lpstr>REFLEXIÓN PERSONAL</vt:lpstr>
      <vt:lpstr>Presentación de PowerPoint</vt:lpstr>
      <vt:lpstr>Presentación de PowerPoint</vt:lpstr>
      <vt:lpstr>Presentación de PowerPoint</vt:lpstr>
      <vt:lpstr>Presentación de PowerPoint</vt:lpstr>
      <vt:lpstr> MARÍA MADRE DE LA IGLESIA </vt:lpstr>
      <vt:lpstr>Texto bíblico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Luffi</cp:lastModifiedBy>
  <cp:revision>86</cp:revision>
  <dcterms:created xsi:type="dcterms:W3CDTF">2015-11-17T23:40:31Z</dcterms:created>
  <dcterms:modified xsi:type="dcterms:W3CDTF">2015-11-23T02:04:45Z</dcterms:modified>
</cp:coreProperties>
</file>