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61" r:id="rId4"/>
    <p:sldId id="259" r:id="rId5"/>
    <p:sldId id="260" r:id="rId6"/>
    <p:sldId id="263" r:id="rId7"/>
    <p:sldId id="262" r:id="rId8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6600FF"/>
    <a:srgbClr val="08A1D9"/>
    <a:srgbClr val="FF3300"/>
    <a:srgbClr val="F96A1B"/>
    <a:srgbClr val="FFC000"/>
    <a:srgbClr val="044C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584F9-0BAA-4817-83A4-08146BE0537C}" type="datetimeFigureOut">
              <a:rPr lang="es-CO" smtClean="0"/>
              <a:t>23/11/2015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7F8B4-D5FA-429B-AF8A-835DAA8E3750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584F9-0BAA-4817-83A4-08146BE0537C}" type="datetimeFigureOut">
              <a:rPr lang="es-CO" smtClean="0"/>
              <a:t>23/11/2015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7F8B4-D5FA-429B-AF8A-835DAA8E3750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584F9-0BAA-4817-83A4-08146BE0537C}" type="datetimeFigureOut">
              <a:rPr lang="es-CO" smtClean="0"/>
              <a:t>23/11/2015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7F8B4-D5FA-429B-AF8A-835DAA8E3750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584F9-0BAA-4817-83A4-08146BE0537C}" type="datetimeFigureOut">
              <a:rPr lang="es-CO" smtClean="0"/>
              <a:t>23/11/2015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7F8B4-D5FA-429B-AF8A-835DAA8E3750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584F9-0BAA-4817-83A4-08146BE0537C}" type="datetimeFigureOut">
              <a:rPr lang="es-CO" smtClean="0"/>
              <a:t>23/11/2015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7F8B4-D5FA-429B-AF8A-835DAA8E3750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584F9-0BAA-4817-83A4-08146BE0537C}" type="datetimeFigureOut">
              <a:rPr lang="es-CO" smtClean="0"/>
              <a:t>23/11/2015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7F8B4-D5FA-429B-AF8A-835DAA8E3750}" type="slidenum">
              <a:rPr lang="es-CO" smtClean="0"/>
              <a:t>‹Nº›</a:t>
            </a:fld>
            <a:endParaRPr lang="es-CO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584F9-0BAA-4817-83A4-08146BE0537C}" type="datetimeFigureOut">
              <a:rPr lang="es-CO" smtClean="0"/>
              <a:t>23/11/2015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7F8B4-D5FA-429B-AF8A-835DAA8E3750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584F9-0BAA-4817-83A4-08146BE0537C}" type="datetimeFigureOut">
              <a:rPr lang="es-CO" smtClean="0"/>
              <a:t>23/11/2015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7F8B4-D5FA-429B-AF8A-835DAA8E3750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584F9-0BAA-4817-83A4-08146BE0537C}" type="datetimeFigureOut">
              <a:rPr lang="es-CO" smtClean="0"/>
              <a:t>23/11/2015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7F8B4-D5FA-429B-AF8A-835DAA8E3750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584F9-0BAA-4817-83A4-08146BE0537C}" type="datetimeFigureOut">
              <a:rPr lang="es-CO" smtClean="0"/>
              <a:t>23/11/2015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07F8B4-D5FA-429B-AF8A-835DAA8E3750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584F9-0BAA-4817-83A4-08146BE0537C}" type="datetimeFigureOut">
              <a:rPr lang="es-CO" smtClean="0"/>
              <a:t>23/11/2015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7F8B4-D5FA-429B-AF8A-835DAA8E3750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F4584F9-0BAA-4817-83A4-08146BE0537C}" type="datetimeFigureOut">
              <a:rPr lang="es-CO" smtClean="0"/>
              <a:t>23/11/2015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5B07F8B4-D5FA-429B-AF8A-835DAA8E3750}" type="slidenum">
              <a:rPr lang="es-CO" smtClean="0"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60434" y="1052736"/>
            <a:ext cx="3513956" cy="2470479"/>
          </a:xfrm>
        </p:spPr>
        <p:txBody>
          <a:bodyPr>
            <a:noAutofit/>
          </a:bodyPr>
          <a:lstStyle/>
          <a:p>
            <a:r>
              <a:rPr lang="es-CO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Apertura de la  Celebración del Bicentenario Natalicio de </a:t>
            </a:r>
            <a:r>
              <a:rPr lang="es-CO" dirty="0" err="1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Louise</a:t>
            </a:r>
            <a:r>
              <a:rPr lang="es-CO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dirty="0" err="1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Felicie</a:t>
            </a:r>
            <a:endParaRPr lang="es-CO" dirty="0">
              <a:solidFill>
                <a:srgbClr val="66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55576" y="4149080"/>
            <a:ext cx="7272808" cy="2448272"/>
          </a:xfrm>
          <a:solidFill>
            <a:srgbClr val="F96A1B">
              <a:alpha val="41176"/>
            </a:srgbClr>
          </a:solidFill>
          <a:ln w="76200"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s-CO" sz="3200" i="1" cap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</a:t>
            </a:r>
            <a:r>
              <a:rPr lang="es-CO" sz="3200" i="1" cap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on la luz de la aurora, el canto de los pájaros y el expandirse de las flores ¡ha comenzado una nueva vida!</a:t>
            </a:r>
            <a:endParaRPr lang="es-CO" sz="3200" i="1" cap="none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34" y="282855"/>
            <a:ext cx="4762500" cy="3571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35439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80920" cy="903000"/>
          </a:xfrm>
        </p:spPr>
        <p:txBody>
          <a:bodyPr>
            <a:noAutofit/>
          </a:bodyPr>
          <a:lstStyle/>
          <a:p>
            <a:r>
              <a:rPr lang="es-CO" sz="3600" cap="none" dirty="0" smtClean="0">
                <a:latin typeface="Comic Sans MS" panose="030F0702030302020204" pitchFamily="66" charset="0"/>
              </a:rPr>
              <a:t>Hoy la Comunidad MIC en Samaniego Tiene:</a:t>
            </a:r>
            <a:endParaRPr lang="es-CO" sz="3600" cap="none" dirty="0">
              <a:latin typeface="Comic Sans MS" panose="030F0702030302020204" pitchFamily="66" charset="0"/>
            </a:endParaRPr>
          </a:p>
        </p:txBody>
      </p:sp>
      <p:sp>
        <p:nvSpPr>
          <p:cNvPr id="4" name="1 Título"/>
          <p:cNvSpPr>
            <a:spLocks noGrp="1"/>
          </p:cNvSpPr>
          <p:nvPr>
            <p:ph idx="1"/>
          </p:nvPr>
        </p:nvSpPr>
        <p:spPr>
          <a:xfrm>
            <a:off x="4067944" y="1196752"/>
            <a:ext cx="4618856" cy="5292824"/>
          </a:xfrm>
          <a:noFill/>
          <a:ln w="76200">
            <a:solidFill>
              <a:srgbClr val="0070C0"/>
            </a:solidFill>
          </a:ln>
        </p:spPr>
        <p:txBody>
          <a:bodyPr>
            <a:noAutofit/>
          </a:bodyPr>
          <a:lstStyle/>
          <a:p>
            <a:r>
              <a:rPr lang="es-CO" sz="2400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Un lugar elegido</a:t>
            </a:r>
            <a:r>
              <a:rPr lang="es-CO" sz="2400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: nuestra segunda casa hogar</a:t>
            </a:r>
            <a:br>
              <a:rPr lang="es-CO" sz="2400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</a:br>
            <a:r>
              <a:rPr lang="es-CO" sz="2400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El SEPASVI</a:t>
            </a:r>
          </a:p>
          <a:p>
            <a:r>
              <a:rPr lang="es-CO" sz="2400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Un motivo</a:t>
            </a:r>
            <a:r>
              <a:rPr lang="es-CO" sz="2400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: iniciar la celebración del Bicentenario de M Alfonsa </a:t>
            </a:r>
            <a:r>
              <a:rPr lang="es-CO" sz="2400" b="1" dirty="0" err="1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Cavín</a:t>
            </a:r>
            <a:r>
              <a:rPr lang="es-CO" sz="2400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 y </a:t>
            </a:r>
            <a:r>
              <a:rPr lang="es-CO" sz="2400" b="1" dirty="0" err="1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Millot</a:t>
            </a:r>
            <a:r>
              <a:rPr lang="es-CO" sz="2400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, nuestra fundadora</a:t>
            </a:r>
            <a:endParaRPr lang="es-CO" sz="2400" b="1" dirty="0">
              <a:solidFill>
                <a:srgbClr val="66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  <a:p>
            <a:r>
              <a:rPr lang="es-CO" sz="2400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Unos invitados</a:t>
            </a:r>
            <a:r>
              <a:rPr lang="es-CO" sz="2400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: Laicos y laicas MIC, el Párroco, Compañeros y compañeras de trabajo, vecinos y vecinas del barrio</a:t>
            </a:r>
          </a:p>
          <a:p>
            <a:r>
              <a:rPr lang="es-CO" sz="2400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Unos artistas</a:t>
            </a:r>
            <a:r>
              <a:rPr lang="es-CO" sz="2400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: cantantes y músicos</a:t>
            </a:r>
            <a:endParaRPr lang="es-CO" sz="2400" b="1" dirty="0">
              <a:solidFill>
                <a:srgbClr val="66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70" r="60043" b="2222"/>
          <a:stretch/>
        </p:blipFill>
        <p:spPr>
          <a:xfrm>
            <a:off x="827584" y="1484784"/>
            <a:ext cx="2992581" cy="500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94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88" b="30505"/>
          <a:stretch/>
        </p:blipFill>
        <p:spPr>
          <a:xfrm>
            <a:off x="2686048" y="188640"/>
            <a:ext cx="6262612" cy="29960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260648"/>
            <a:ext cx="2880320" cy="2981596"/>
          </a:xfrm>
        </p:spPr>
        <p:txBody>
          <a:bodyPr>
            <a:normAutofit/>
          </a:bodyPr>
          <a:lstStyle/>
          <a:p>
            <a:r>
              <a:rPr lang="es-CO" sz="3600" cap="none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¿Qué traemos? </a:t>
            </a:r>
            <a:r>
              <a:rPr lang="es-CO" sz="3600" cap="none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¿Con qué </a:t>
            </a:r>
            <a:r>
              <a:rPr lang="es-CO" sz="3600" cap="none" dirty="0">
                <a:solidFill>
                  <a:srgbClr val="7030A0"/>
                </a:solidFill>
                <a:latin typeface="Comic Sans MS" panose="030F0702030302020204" pitchFamily="66" charset="0"/>
              </a:rPr>
              <a:t>c</a:t>
            </a:r>
            <a:r>
              <a:rPr lang="es-CO" sz="3600" cap="none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ontamos?</a:t>
            </a:r>
            <a:endParaRPr lang="es-CO" sz="3600" cap="none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3158439"/>
            <a:ext cx="8697140" cy="3573016"/>
          </a:xfrm>
          <a:solidFill>
            <a:schemeClr val="bg1">
              <a:alpha val="27843"/>
            </a:schemeClr>
          </a:solidFill>
          <a:ln w="76200">
            <a:solidFill>
              <a:srgbClr val="0070C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CO" sz="2700" b="1" dirty="0" smtClean="0">
                <a:solidFill>
                  <a:srgbClr val="044C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Con el hoy del Azul y violeta:</a:t>
            </a:r>
          </a:p>
          <a:p>
            <a:r>
              <a:rPr lang="es-CO" sz="27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Gozo, esperanza, alegría por todo lo que nos une, porque siempre prevalece la Vida.</a:t>
            </a:r>
          </a:p>
          <a:p>
            <a:r>
              <a:rPr lang="es-CO" sz="27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Dolor, por los acontecimientos sucedidos en nuestro municipio: un joven estudiante de apenas 16 años se quita la vida, un esposo que acaba con su mujer y con sigo mismo, los desastres naturales y el atentado en París Francia.</a:t>
            </a:r>
          </a:p>
        </p:txBody>
      </p:sp>
    </p:spTree>
    <p:extLst>
      <p:ext uri="{BB962C8B-B14F-4D97-AF65-F5344CB8AC3E}">
        <p14:creationId xmlns:p14="http://schemas.microsoft.com/office/powerpoint/2010/main" val="363508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55776" y="332656"/>
            <a:ext cx="4541128" cy="548640"/>
          </a:xfrm>
        </p:spPr>
        <p:txBody>
          <a:bodyPr>
            <a:noAutofit/>
          </a:bodyPr>
          <a:lstStyle/>
          <a:p>
            <a:r>
              <a:rPr lang="es-CO" sz="3600" cap="none" dirty="0" smtClean="0">
                <a:latin typeface="Comic Sans MS" panose="030F0702030302020204" pitchFamily="66" charset="0"/>
              </a:rPr>
              <a:t>Y la fiesta empezó</a:t>
            </a:r>
            <a:endParaRPr lang="es-CO" sz="3600" cap="none" dirty="0">
              <a:latin typeface="Comic Sans MS" panose="030F0702030302020204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2105472"/>
            <a:ext cx="4375658" cy="4491880"/>
          </a:xfrm>
          <a:solidFill>
            <a:srgbClr val="F96A1B">
              <a:alpha val="41176"/>
            </a:srgbClr>
          </a:solidFill>
          <a:ln w="57150">
            <a:solidFill>
              <a:srgbClr val="FF6600"/>
            </a:solidFill>
          </a:ln>
          <a:scene3d>
            <a:camera prst="perspectiveContrastingRightFacing"/>
            <a:lightRig rig="threePt" dir="t"/>
          </a:scene3d>
        </p:spPr>
        <p:txBody>
          <a:bodyPr>
            <a:noAutofit/>
          </a:bodyPr>
          <a:lstStyle/>
          <a:p>
            <a:r>
              <a:rPr lang="es-CO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Es Cristo quien nos convoca dándonos tantos dones y gracias.</a:t>
            </a:r>
          </a:p>
          <a:p>
            <a:r>
              <a:rPr lang="es-CO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Es el Carisma de M Alfonsa que sigue palpitando por nuestros caminos, veredas, pueblos y </a:t>
            </a:r>
            <a:r>
              <a:rPr lang="es-CO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  <a:r>
              <a:rPr lang="es-CO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iudades.</a:t>
            </a:r>
          </a:p>
          <a:p>
            <a:r>
              <a:rPr lang="es-CO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Es la vida que está en España, Guinea, Italia, Argentina, Togo, Liberia, Venezuela, Gana, </a:t>
            </a:r>
            <a:r>
              <a:rPr lang="es-CO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Paraguay, </a:t>
            </a:r>
            <a:r>
              <a:rPr lang="es-CO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México, Camerún, Congo y </a:t>
            </a:r>
            <a:r>
              <a:rPr lang="es-CO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Colombia</a:t>
            </a:r>
            <a:r>
              <a:rPr lang="es-CO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…</a:t>
            </a:r>
          </a:p>
          <a:p>
            <a:r>
              <a:rPr lang="es-CO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Es la vida que está </a:t>
            </a:r>
            <a:r>
              <a:rPr lang="es-CO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en Samaniego.</a:t>
            </a:r>
            <a:endParaRPr lang="es-CO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87"/>
          <a:stretch/>
        </p:blipFill>
        <p:spPr>
          <a:xfrm>
            <a:off x="3851920" y="2093105"/>
            <a:ext cx="4935624" cy="4365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ContrastingLeftFacing"/>
            <a:lightRig rig="threePt" dir="t"/>
          </a:scene3d>
        </p:spPr>
      </p:pic>
      <p:sp>
        <p:nvSpPr>
          <p:cNvPr id="5" name="4 Rectángulo"/>
          <p:cNvSpPr/>
          <p:nvPr/>
        </p:nvSpPr>
        <p:spPr>
          <a:xfrm>
            <a:off x="323528" y="980728"/>
            <a:ext cx="86073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8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Después de la bienvenida y </a:t>
            </a:r>
            <a:r>
              <a:rPr lang="es-CO" sz="28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apertura </a:t>
            </a:r>
            <a:r>
              <a:rPr lang="es-CO" sz="28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de nuestra fiesta;  todos y todas participamos con entusiasmo, porque:</a:t>
            </a:r>
            <a:endParaRPr lang="es-CO" sz="2800" b="1" dirty="0" smtClean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41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548680"/>
            <a:ext cx="4608512" cy="1440160"/>
          </a:xfrm>
        </p:spPr>
        <p:txBody>
          <a:bodyPr>
            <a:normAutofit/>
          </a:bodyPr>
          <a:lstStyle/>
          <a:p>
            <a:r>
              <a:rPr lang="es-CO" sz="3600" cap="none" dirty="0">
                <a:latin typeface="Comic Sans MS" panose="030F0702030302020204" pitchFamily="66" charset="0"/>
              </a:rPr>
              <a:t>C</a:t>
            </a:r>
            <a:r>
              <a:rPr lang="es-CO" sz="3600" cap="none" dirty="0" smtClean="0">
                <a:latin typeface="Comic Sans MS" panose="030F0702030302020204" pitchFamily="66" charset="0"/>
              </a:rPr>
              <a:t>on agradecimiento de corazón</a:t>
            </a:r>
            <a:endParaRPr lang="es-CO" sz="3600" cap="none" dirty="0">
              <a:latin typeface="Comic Sans MS" panose="030F0702030302020204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997687" y="620688"/>
            <a:ext cx="3995936" cy="4824536"/>
          </a:xfrm>
          <a:solidFill>
            <a:srgbClr val="08A1D9">
              <a:alpha val="41176"/>
            </a:srgbClr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/>
            <a:r>
              <a:rPr lang="es-CO" sz="32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 Compartimos nuestro pan espiritual y material.</a:t>
            </a:r>
          </a:p>
          <a:p>
            <a:pPr marL="0" indent="0"/>
            <a:r>
              <a:rPr lang="es-CO" sz="32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 Celebramos nuestra opción por acompañar los procesos  de las organizaciones comunitarias de nuestros pueblos.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39"/>
          <a:stretch/>
        </p:blipFill>
        <p:spPr>
          <a:xfrm>
            <a:off x="179512" y="2204864"/>
            <a:ext cx="4824536" cy="39507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4003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5" t="16363"/>
          <a:stretch/>
        </p:blipFill>
        <p:spPr>
          <a:xfrm>
            <a:off x="1885109" y="2492896"/>
            <a:ext cx="5650783" cy="4174441"/>
          </a:xfrm>
          <a:prstGeom prst="ellipse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5" name="4 Rectángulo"/>
          <p:cNvSpPr/>
          <p:nvPr/>
        </p:nvSpPr>
        <p:spPr>
          <a:xfrm>
            <a:off x="899592" y="260648"/>
            <a:ext cx="7416824" cy="2088232"/>
          </a:xfrm>
          <a:prstGeom prst="rect">
            <a:avLst/>
          </a:prstGeom>
          <a:solidFill>
            <a:srgbClr val="08A1D9">
              <a:alpha val="41176"/>
            </a:srgb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800"/>
              </a:spcBef>
              <a:buFont typeface="Arial" pitchFamily="34" charset="0"/>
              <a:buNone/>
            </a:pPr>
            <a:r>
              <a:rPr lang="es-CO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 Renovamos </a:t>
            </a:r>
            <a:r>
              <a:rPr lang="es-CO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nuestros compromisos como MIC,  como Pastoral Social y como comunidad parroquial.</a:t>
            </a:r>
            <a:br>
              <a:rPr lang="es-CO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</a:br>
            <a:r>
              <a:rPr lang="es-CO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 Reconocemos </a:t>
            </a:r>
            <a:r>
              <a:rPr lang="es-CO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y valoramos la unidad de nuestra familia MIC </a:t>
            </a:r>
            <a:r>
              <a:rPr lang="es-CO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.</a:t>
            </a:r>
            <a:endParaRPr lang="es-CO" sz="28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365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404664"/>
            <a:ext cx="5040560" cy="6120680"/>
          </a:xfrm>
          <a:solidFill>
            <a:srgbClr val="F96A1B">
              <a:alpha val="41176"/>
            </a:srgbClr>
          </a:solidFill>
          <a:scene3d>
            <a:camera prst="isometricOffAxis1Right"/>
            <a:lightRig rig="threePt" dir="t"/>
          </a:scene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CO" sz="3600" i="1" cap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Con el sol, la lluvia </a:t>
            </a:r>
            <a:br>
              <a:rPr lang="es-CO" sz="3600" i="1" cap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s-CO" sz="3600" i="1" cap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 muchos abrazos, cargamos nuestro morral </a:t>
            </a:r>
            <a:br>
              <a:rPr lang="es-CO" sz="3600" i="1" cap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s-CO" sz="3600" i="1" cap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porque el camino continúa </a:t>
            </a:r>
            <a:br>
              <a:rPr lang="es-CO" sz="3600" i="1" cap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s-CO" sz="3600" i="1" cap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 el Espíritu de </a:t>
            </a:r>
            <a:r>
              <a:rPr lang="es-CO" sz="3600" i="1" cap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</a:t>
            </a:r>
            <a:r>
              <a:rPr lang="es-CO" sz="3600" i="1" cap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esús nos impulsa como lo hizo en otro tiempo con </a:t>
            </a:r>
            <a:br>
              <a:rPr lang="es-CO" sz="3600" i="1" cap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s-CO" sz="3600" i="1" cap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</a:t>
            </a:r>
            <a:r>
              <a:rPr lang="es-CO" sz="3600" i="1" cap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adre </a:t>
            </a:r>
            <a:r>
              <a:rPr lang="es-CO" sz="3600" i="1" cap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es-CO" sz="3600" i="1" cap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lfonsa</a:t>
            </a:r>
            <a:endParaRPr lang="es-CO" sz="3600" i="1" cap="none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9" t="3842" r="45303"/>
          <a:stretch/>
        </p:blipFill>
        <p:spPr>
          <a:xfrm flipH="1">
            <a:off x="5509948" y="471055"/>
            <a:ext cx="3211305" cy="60542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433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ngulos">
  <a:themeElements>
    <a:clrScheme name="Ángulo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Á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Á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155</TotalTime>
  <Words>272</Words>
  <Application>Microsoft Office PowerPoint</Application>
  <PresentationFormat>Presentación en pantalla (4:3)</PresentationFormat>
  <Paragraphs>22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Ángulos</vt:lpstr>
      <vt:lpstr>Apertura de la  Celebración del Bicentenario Natalicio de Louise Felicie</vt:lpstr>
      <vt:lpstr>Hoy la Comunidad MIC en Samaniego Tiene:</vt:lpstr>
      <vt:lpstr>¿Qué traemos? ¿Con qué contamos?</vt:lpstr>
      <vt:lpstr>Y la fiesta empezó</vt:lpstr>
      <vt:lpstr>Con agradecimiento de corazón</vt:lpstr>
      <vt:lpstr>Presentación de PowerPoint</vt:lpstr>
      <vt:lpstr>Con el sol, la lluvia  y muchos abrazos, cargamos nuestro morral  porque el camino continúa  y el Espíritu de Jesús nos impulsa como lo hizo en otro tiempo con  Madre Alfonsa</vt:lpstr>
    </vt:vector>
  </TitlesOfParts>
  <Company>Luffi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Luffi</dc:creator>
  <cp:lastModifiedBy>Luffi</cp:lastModifiedBy>
  <cp:revision>16</cp:revision>
  <dcterms:created xsi:type="dcterms:W3CDTF">2015-11-23T15:18:16Z</dcterms:created>
  <dcterms:modified xsi:type="dcterms:W3CDTF">2015-11-23T17:53:56Z</dcterms:modified>
</cp:coreProperties>
</file>