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7" r:id="rId3"/>
    <p:sldId id="269" r:id="rId4"/>
    <p:sldId id="268" r:id="rId5"/>
    <p:sldId id="257" r:id="rId6"/>
    <p:sldId id="262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22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6EA1BA8-A2D2-45EC-A17A-8A7DEAEEFA70}" type="datetimeFigureOut">
              <a:rPr lang="es-ES" smtClean="0"/>
              <a:t>23/11/2016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44EF3AF-46F8-4615-9EFF-0220F09BE40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A1BA8-A2D2-45EC-A17A-8A7DEAEEFA70}" type="datetimeFigureOut">
              <a:rPr lang="es-ES" smtClean="0"/>
              <a:t>23/11/2016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4EF3AF-46F8-4615-9EFF-0220F09BE40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6EA1BA8-A2D2-45EC-A17A-8A7DEAEEFA70}" type="datetimeFigureOut">
              <a:rPr lang="es-ES" smtClean="0"/>
              <a:t>23/11/2016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44EF3AF-46F8-4615-9EFF-0220F09BE40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A1BA8-A2D2-45EC-A17A-8A7DEAEEFA70}" type="datetimeFigureOut">
              <a:rPr lang="es-ES" smtClean="0"/>
              <a:t>23/11/2016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4EF3AF-46F8-4615-9EFF-0220F09BE40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6EA1BA8-A2D2-45EC-A17A-8A7DEAEEFA70}" type="datetimeFigureOut">
              <a:rPr lang="es-ES" smtClean="0"/>
              <a:t>23/11/2016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44EF3AF-46F8-4615-9EFF-0220F09BE40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A1BA8-A2D2-45EC-A17A-8A7DEAEEFA70}" type="datetimeFigureOut">
              <a:rPr lang="es-ES" smtClean="0"/>
              <a:t>23/11/2016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4EF3AF-46F8-4615-9EFF-0220F09BE40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A1BA8-A2D2-45EC-A17A-8A7DEAEEFA70}" type="datetimeFigureOut">
              <a:rPr lang="es-ES" smtClean="0"/>
              <a:t>23/11/2016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4EF3AF-46F8-4615-9EFF-0220F09BE40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A1BA8-A2D2-45EC-A17A-8A7DEAEEFA70}" type="datetimeFigureOut">
              <a:rPr lang="es-ES" smtClean="0"/>
              <a:t>23/11/2016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4EF3AF-46F8-4615-9EFF-0220F09BE40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6EA1BA8-A2D2-45EC-A17A-8A7DEAEEFA70}" type="datetimeFigureOut">
              <a:rPr lang="es-ES" smtClean="0"/>
              <a:t>23/11/2016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4EF3AF-46F8-4615-9EFF-0220F09BE40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A1BA8-A2D2-45EC-A17A-8A7DEAEEFA70}" type="datetimeFigureOut">
              <a:rPr lang="es-ES" smtClean="0"/>
              <a:t>23/11/2016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4EF3AF-46F8-4615-9EFF-0220F09BE40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A1BA8-A2D2-45EC-A17A-8A7DEAEEFA70}" type="datetimeFigureOut">
              <a:rPr lang="es-ES" smtClean="0"/>
              <a:t>23/11/2016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4EF3AF-46F8-4615-9EFF-0220F09BE40C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6EA1BA8-A2D2-45EC-A17A-8A7DEAEEFA70}" type="datetimeFigureOut">
              <a:rPr lang="es-ES" smtClean="0"/>
              <a:t>23/11/2016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44EF3AF-46F8-4615-9EFF-0220F09BE40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8 Grupo"/>
          <p:cNvGrpSpPr/>
          <p:nvPr/>
        </p:nvGrpSpPr>
        <p:grpSpPr>
          <a:xfrm>
            <a:off x="1331640" y="2505787"/>
            <a:ext cx="4104456" cy="2507389"/>
            <a:chOff x="-972616" y="4797152"/>
            <a:chExt cx="3488334" cy="2435381"/>
          </a:xfrm>
        </p:grpSpPr>
        <p:sp>
          <p:nvSpPr>
            <p:cNvPr id="8" name="7 Rectángulo"/>
            <p:cNvSpPr/>
            <p:nvPr/>
          </p:nvSpPr>
          <p:spPr>
            <a:xfrm>
              <a:off x="-972616" y="4797152"/>
              <a:ext cx="3488334" cy="2423425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VE"/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510" t="27381"/>
            <a:stretch/>
          </p:blipFill>
          <p:spPr bwMode="auto">
            <a:xfrm flipH="1">
              <a:off x="1475656" y="5694111"/>
              <a:ext cx="1004132" cy="1526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9030" r="68168"/>
            <a:stretch/>
          </p:blipFill>
          <p:spPr bwMode="auto">
            <a:xfrm>
              <a:off x="-900608" y="5931661"/>
              <a:ext cx="1222375" cy="13008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31" t="56295" r="36538"/>
            <a:stretch/>
          </p:blipFill>
          <p:spPr bwMode="auto">
            <a:xfrm>
              <a:off x="323528" y="6288095"/>
              <a:ext cx="1218518" cy="932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715072" y="260648"/>
            <a:ext cx="5105400" cy="2868168"/>
          </a:xfrm>
        </p:spPr>
        <p:txBody>
          <a:bodyPr/>
          <a:lstStyle/>
          <a:p>
            <a:r>
              <a:rPr lang="es-ES" dirty="0" smtClean="0">
                <a:solidFill>
                  <a:srgbClr val="333333"/>
                </a:solidFill>
                <a:latin typeface="Verdana"/>
              </a:rPr>
              <a:t>terc</a:t>
            </a:r>
            <a:r>
              <a:rPr lang="es-ES" u="none" strike="noStrike" dirty="0" smtClean="0">
                <a:solidFill>
                  <a:srgbClr val="333333"/>
                </a:solidFill>
                <a:effectLst/>
                <a:latin typeface="Verdana"/>
              </a:rPr>
              <a:t>er Domingo de Adviento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139697" y="633462"/>
            <a:ext cx="29209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Alegr</a:t>
            </a:r>
            <a:r>
              <a:rPr lang="es-E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ía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674976" y="5313982"/>
            <a:ext cx="66367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11 diciembre 2016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Acorde"/>
          <p:cNvSpPr/>
          <p:nvPr/>
        </p:nvSpPr>
        <p:spPr>
          <a:xfrm rot="12171676">
            <a:off x="-819135" y="2265978"/>
            <a:ext cx="2933397" cy="2866013"/>
          </a:xfrm>
          <a:prstGeom prst="chor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319902" y="2420888"/>
            <a:ext cx="383976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Padre misericordioso,</a:t>
            </a:r>
            <a:r>
              <a:rPr lang="es-ES" dirty="0" smtClean="0">
                <a:solidFill>
                  <a:schemeClr val="bg1"/>
                </a:solidFill>
              </a:rPr>
              <a:t/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>
                <a:solidFill>
                  <a:schemeClr val="bg1"/>
                </a:solidFill>
              </a:rPr>
              <a:t>que </a:t>
            </a:r>
            <a:r>
              <a:rPr lang="es-ES" dirty="0" smtClean="0">
                <a:solidFill>
                  <a:schemeClr val="bg1"/>
                </a:solidFill>
              </a:rPr>
              <a:t>siempre encontremos motivos para estar alegres, que sepamos contagiar a otros la alegría y les ayudemos a encontrar razones para valorar y agradecer la vida.</a:t>
            </a:r>
          </a:p>
        </p:txBody>
      </p:sp>
    </p:spTree>
    <p:extLst>
      <p:ext uri="{BB962C8B-B14F-4D97-AF65-F5344CB8AC3E}">
        <p14:creationId xmlns:p14="http://schemas.microsoft.com/office/powerpoint/2010/main" val="9581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5" grpId="0" animBg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84984"/>
            <a:ext cx="8177112" cy="35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1979712" y="692696"/>
            <a:ext cx="48965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VE" dirty="0"/>
              <a:t>Ambientar la sala con fotos o titulares de periódicos o revistas que expresen la realidad </a:t>
            </a:r>
            <a:r>
              <a:rPr lang="es-VE" dirty="0" smtClean="0"/>
              <a:t>mundial, del </a:t>
            </a:r>
            <a:r>
              <a:rPr lang="es-VE" dirty="0"/>
              <a:t>país o </a:t>
            </a:r>
            <a:r>
              <a:rPr lang="es-VE" dirty="0" smtClean="0"/>
              <a:t>ciudad.</a:t>
            </a: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91967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170" y="980728"/>
            <a:ext cx="7104230" cy="3947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14400" y="3140968"/>
            <a:ext cx="6858000" cy="2736304"/>
          </a:xfrm>
        </p:spPr>
        <p:txBody>
          <a:bodyPr>
            <a:normAutofit/>
          </a:bodyPr>
          <a:lstStyle/>
          <a:p>
            <a:r>
              <a:rPr lang="es-VE" dirty="0" smtClean="0">
                <a:solidFill>
                  <a:schemeClr val="bg1"/>
                </a:solidFill>
              </a:rPr>
              <a:t>¿</a:t>
            </a:r>
            <a:r>
              <a:rPr lang="es-VE" dirty="0">
                <a:solidFill>
                  <a:schemeClr val="bg1"/>
                </a:solidFill>
              </a:rPr>
              <a:t>Qué </a:t>
            </a:r>
            <a:r>
              <a:rPr lang="es-VE" dirty="0"/>
              <a:t>c</a:t>
            </a:r>
            <a:r>
              <a:rPr lang="es-VE" dirty="0">
                <a:solidFill>
                  <a:schemeClr val="bg1"/>
                </a:solidFill>
              </a:rPr>
              <a:t>osas vemos </a:t>
            </a:r>
            <a:r>
              <a:rPr lang="es-VE" dirty="0"/>
              <a:t>e</a:t>
            </a:r>
            <a:r>
              <a:rPr lang="es-VE" dirty="0">
                <a:solidFill>
                  <a:schemeClr val="bg1"/>
                </a:solidFill>
              </a:rPr>
              <a:t>n el mundo que nos llaman la atenció</a:t>
            </a:r>
            <a:r>
              <a:rPr lang="es-VE" dirty="0"/>
              <a:t>n</a:t>
            </a:r>
            <a:r>
              <a:rPr lang="es-VE" dirty="0">
                <a:solidFill>
                  <a:schemeClr val="bg1"/>
                </a:solidFill>
              </a:rPr>
              <a:t>?</a:t>
            </a:r>
          </a:p>
          <a:p>
            <a:r>
              <a:rPr lang="es-VE" dirty="0">
                <a:solidFill>
                  <a:schemeClr val="bg1"/>
                </a:solidFill>
              </a:rPr>
              <a:t>¿Qué signos encontramos que nos </a:t>
            </a:r>
            <a:r>
              <a:rPr lang="es-VE" dirty="0" smtClean="0">
                <a:solidFill>
                  <a:schemeClr val="bg1"/>
                </a:solidFill>
              </a:rPr>
              <a:t>revelan </a:t>
            </a:r>
            <a:r>
              <a:rPr lang="es-VE" dirty="0">
                <a:solidFill>
                  <a:schemeClr val="bg1"/>
                </a:solidFill>
              </a:rPr>
              <a:t>la presencia de Dios?</a:t>
            </a:r>
          </a:p>
          <a:p>
            <a:r>
              <a:rPr lang="es-VE" dirty="0">
                <a:solidFill>
                  <a:schemeClr val="bg1"/>
                </a:solidFill>
              </a:rPr>
              <a:t>¿</a:t>
            </a:r>
            <a:r>
              <a:rPr lang="es-VE" dirty="0"/>
              <a:t>Cómo nos preparamos para celebrar el nacimiento de Jesús</a:t>
            </a:r>
            <a:r>
              <a:rPr lang="es-VE" dirty="0" smtClean="0"/>
              <a:t>?</a:t>
            </a:r>
          </a:p>
          <a:p>
            <a:pPr marL="0" indent="0">
              <a:buNone/>
            </a:pPr>
            <a:endParaRPr lang="es-VE" b="1" dirty="0" smtClean="0"/>
          </a:p>
        </p:txBody>
      </p:sp>
      <p:sp>
        <p:nvSpPr>
          <p:cNvPr id="4" name="3 Bisel"/>
          <p:cNvSpPr/>
          <p:nvPr/>
        </p:nvSpPr>
        <p:spPr>
          <a:xfrm>
            <a:off x="0" y="0"/>
            <a:ext cx="1314400" cy="68580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462664" cy="770344"/>
          </a:xfrm>
        </p:spPr>
        <p:txBody>
          <a:bodyPr>
            <a:normAutofit/>
          </a:bodyPr>
          <a:lstStyle/>
          <a:p>
            <a:r>
              <a:rPr lang="es-ES_tradnl" dirty="0" smtClean="0"/>
              <a:t>Partimos de la experiencia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5004048" y="5877272"/>
            <a:ext cx="41044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VE" dirty="0"/>
              <a:t>Al realizar el canto se enciende una vela y se coloca en medio de las </a:t>
            </a:r>
            <a:r>
              <a:rPr lang="es-VE" dirty="0" smtClean="0"/>
              <a:t>fotos y recortes de revistas.</a:t>
            </a:r>
            <a:endParaRPr lang="es-VE" dirty="0"/>
          </a:p>
        </p:txBody>
      </p:sp>
      <p:sp>
        <p:nvSpPr>
          <p:cNvPr id="6" name="5 Rectángulo"/>
          <p:cNvSpPr/>
          <p:nvPr/>
        </p:nvSpPr>
        <p:spPr>
          <a:xfrm>
            <a:off x="1499612" y="6338937"/>
            <a:ext cx="2568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b="1" dirty="0"/>
              <a:t>Canto:</a:t>
            </a:r>
            <a:r>
              <a:rPr lang="es-VE" dirty="0"/>
              <a:t> Buenas Nuevas.</a:t>
            </a: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90675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2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990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215008" y="4149080"/>
            <a:ext cx="80648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2000" dirty="0" smtClean="0">
                <a:solidFill>
                  <a:schemeClr val="bg1"/>
                </a:solidFill>
              </a:rPr>
              <a:t>En </a:t>
            </a:r>
            <a:r>
              <a:rPr lang="es-VE" sz="2000" dirty="0">
                <a:solidFill>
                  <a:schemeClr val="bg1"/>
                </a:solidFill>
              </a:rPr>
              <a:t>el tercer Domingo de adviento, ante la pregunta de los enviados de Juan, Jesús responde: Cuenten lo que miran y oyen: “los cojos andan, los ciegos ven, los leprosos quedan limpios, los sordos oyen, los muertos resucitan y una Buena Nueva llega a los pobres…”  Aunque en nuestro mundo de hoy encontramos muchas realidades, </a:t>
            </a:r>
            <a:r>
              <a:rPr lang="es-VE" sz="2000" dirty="0" smtClean="0">
                <a:solidFill>
                  <a:schemeClr val="bg1"/>
                </a:solidFill>
              </a:rPr>
              <a:t>que </a:t>
            </a:r>
            <a:r>
              <a:rPr lang="es-VE" sz="2000" dirty="0">
                <a:solidFill>
                  <a:schemeClr val="bg1"/>
                </a:solidFill>
              </a:rPr>
              <a:t>matan la esperanza, amenazan la vida y la </a:t>
            </a:r>
            <a:r>
              <a:rPr lang="es-VE" sz="2000" dirty="0" smtClean="0">
                <a:solidFill>
                  <a:schemeClr val="bg1"/>
                </a:solidFill>
              </a:rPr>
              <a:t>caridad… </a:t>
            </a:r>
            <a:r>
              <a:rPr lang="es-VE" sz="2000" dirty="0">
                <a:solidFill>
                  <a:schemeClr val="bg1"/>
                </a:solidFill>
              </a:rPr>
              <a:t>y somos parte de ellas, Jesús nos invita a </a:t>
            </a:r>
            <a:r>
              <a:rPr lang="es-VE" sz="2000" dirty="0" smtClean="0">
                <a:solidFill>
                  <a:schemeClr val="bg1"/>
                </a:solidFill>
              </a:rPr>
              <a:t>transformarlas </a:t>
            </a:r>
            <a:r>
              <a:rPr lang="es-VE" sz="2000" dirty="0">
                <a:solidFill>
                  <a:schemeClr val="bg1"/>
                </a:solidFill>
              </a:rPr>
              <a:t>y </a:t>
            </a:r>
            <a:r>
              <a:rPr lang="es-VE" sz="2000" dirty="0" smtClean="0">
                <a:solidFill>
                  <a:schemeClr val="bg1"/>
                </a:solidFill>
              </a:rPr>
              <a:t>ser, </a:t>
            </a:r>
            <a:r>
              <a:rPr lang="es-VE" sz="2000" dirty="0">
                <a:solidFill>
                  <a:schemeClr val="bg1"/>
                </a:solidFill>
              </a:rPr>
              <a:t>como </a:t>
            </a:r>
            <a:r>
              <a:rPr lang="es-VE" sz="2000" dirty="0" smtClean="0">
                <a:solidFill>
                  <a:schemeClr val="bg1"/>
                </a:solidFill>
              </a:rPr>
              <a:t>Juan Bautista, </a:t>
            </a:r>
            <a:r>
              <a:rPr lang="es-VE" sz="2000" dirty="0">
                <a:solidFill>
                  <a:schemeClr val="bg1"/>
                </a:solidFill>
              </a:rPr>
              <a:t>quien le precede y prepara el camino</a:t>
            </a:r>
            <a:r>
              <a:rPr lang="es-VE" sz="2000" dirty="0" smtClean="0">
                <a:solidFill>
                  <a:schemeClr val="bg1"/>
                </a:solidFill>
              </a:rPr>
              <a:t>.</a:t>
            </a:r>
            <a:endParaRPr lang="es-VE" sz="2000" dirty="0">
              <a:solidFill>
                <a:schemeClr val="bg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15008" y="188640"/>
            <a:ext cx="26500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sz="4000" dirty="0" smtClean="0">
                <a:solidFill>
                  <a:schemeClr val="bg1"/>
                </a:solidFill>
              </a:rPr>
              <a:t>Motivación</a:t>
            </a:r>
            <a:endParaRPr lang="es-VE" sz="4000" dirty="0">
              <a:solidFill>
                <a:schemeClr val="bg1"/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631558" y="83295"/>
            <a:ext cx="1371600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259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872209" y="116632"/>
            <a:ext cx="3707903" cy="720080"/>
          </a:xfrm>
        </p:spPr>
        <p:txBody>
          <a:bodyPr>
            <a:normAutofit/>
          </a:bodyPr>
          <a:lstStyle/>
          <a:p>
            <a:r>
              <a:rPr lang="es-ES_tradnl" sz="2500" b="1" dirty="0">
                <a:solidFill>
                  <a:schemeClr val="accent2">
                    <a:lumMod val="50000"/>
                  </a:schemeClr>
                </a:solidFill>
              </a:rPr>
              <a:t>Texto: Mt. 11, </a:t>
            </a:r>
            <a:r>
              <a:rPr lang="es-ES_tradnl" sz="2500" b="1" dirty="0" smtClean="0">
                <a:solidFill>
                  <a:schemeClr val="accent2">
                    <a:lumMod val="50000"/>
                  </a:schemeClr>
                </a:solidFill>
              </a:rPr>
              <a:t>2-11</a:t>
            </a:r>
            <a:r>
              <a:rPr lang="es-ES_tradnl" sz="2500" dirty="0" smtClean="0">
                <a:solidFill>
                  <a:schemeClr val="bg1"/>
                </a:solidFill>
              </a:rPr>
              <a:t>…</a:t>
            </a:r>
          </a:p>
          <a:p>
            <a:pPr marL="0" indent="0">
              <a:buNone/>
            </a:pPr>
            <a:endParaRPr lang="es-ES_tradnl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ES_tradnl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ES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04" y="2757488"/>
            <a:ext cx="5342384" cy="4081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107504" y="476672"/>
            <a:ext cx="17780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sz="2800" b="1" dirty="0" smtClean="0"/>
              <a:t>Reflexión</a:t>
            </a:r>
            <a:endParaRPr lang="es-VE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34156" y="1052736"/>
            <a:ext cx="53299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VE" dirty="0"/>
              <a:t>Juan Bautista escuchó hablar de las acciones de </a:t>
            </a:r>
            <a:r>
              <a:rPr lang="es-VE" dirty="0" smtClean="0"/>
              <a:t>Jesús: </a:t>
            </a:r>
            <a:r>
              <a:rPr lang="es-VE" dirty="0"/>
              <a:t>eran los signos Mesiánicos los que estaba realizando, por ello se atreve a preguntar: “¿Eres tú el que ha de venir, o tenemos que esperar a otro?” </a:t>
            </a:r>
            <a:endParaRPr lang="es-VE" dirty="0" smtClean="0"/>
          </a:p>
          <a:p>
            <a:pPr algn="just"/>
            <a:endParaRPr lang="es-VE" dirty="0" smtClean="0"/>
          </a:p>
          <a:p>
            <a:pPr algn="just"/>
            <a:r>
              <a:rPr lang="es-VE" sz="2400" dirty="0" smtClean="0"/>
              <a:t>Nosotras/os</a:t>
            </a:r>
            <a:r>
              <a:rPr lang="es-VE" sz="2400" dirty="0"/>
              <a:t>,  ¿Qué esperamos? ¿Qué signos reconocemos en la realidad que vivimos?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5364088" y="-27384"/>
            <a:ext cx="3096344" cy="688538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VE" dirty="0"/>
              <a:t>Aún en nuestro tiempo y con un mundo tan convulsionado podemos colocar la lupa al interior de nuestras comunidades, de las pastorales, y encontrar esos pequeños pero grandes signos de Buena Nueva, la Transformación de realidades concretas, en donde se vive la alegría de la presencia de Jesús entre nosotras/os, aumentando la llama de la Fe, la Esperanza y el Amor. </a:t>
            </a:r>
            <a:endParaRPr lang="es-VE" dirty="0" smtClean="0"/>
          </a:p>
          <a:p>
            <a:pPr algn="just"/>
            <a:r>
              <a:rPr lang="es-VE" dirty="0" smtClean="0"/>
              <a:t>Así  </a:t>
            </a:r>
            <a:r>
              <a:rPr lang="es-VE" dirty="0"/>
              <a:t>preparamos, el camino a Jesús, como Juan, siendo más humanos, viviendo la equidad, la justicia, la fraternidad, la tolerancia, la hospitalidad… con aquellos que más lo necesitan. </a:t>
            </a:r>
            <a:endParaRPr lang="es-VE" dirty="0" smtClean="0"/>
          </a:p>
        </p:txBody>
      </p:sp>
    </p:spTree>
    <p:extLst>
      <p:ext uri="{BB962C8B-B14F-4D97-AF65-F5344CB8AC3E}">
        <p14:creationId xmlns:p14="http://schemas.microsoft.com/office/powerpoint/2010/main" val="202100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4139952" y="2060848"/>
            <a:ext cx="4392488" cy="2083955"/>
          </a:xfrm>
        </p:spPr>
        <p:txBody>
          <a:bodyPr/>
          <a:lstStyle/>
          <a:p>
            <a:r>
              <a:rPr lang="es-VE" sz="2400" dirty="0"/>
              <a:t>¿Qué gesto puedo (podemos) hacer para transformar una realidad concreta y cercana, que revele que la Buena Nueva está llegando a los más </a:t>
            </a:r>
            <a:r>
              <a:rPr lang="es-VE" sz="2400" dirty="0" smtClean="0"/>
              <a:t>necesitados?</a:t>
            </a:r>
            <a:endParaRPr lang="es-ES" sz="2400" dirty="0"/>
          </a:p>
        </p:txBody>
      </p:sp>
      <p:sp>
        <p:nvSpPr>
          <p:cNvPr id="2" name="1 Rectángulo"/>
          <p:cNvSpPr/>
          <p:nvPr/>
        </p:nvSpPr>
        <p:spPr>
          <a:xfrm>
            <a:off x="4283968" y="404664"/>
            <a:ext cx="301877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sz="2200" b="1" dirty="0">
                <a:solidFill>
                  <a:schemeClr val="bg1"/>
                </a:solidFill>
              </a:rPr>
              <a:t>Nos comprometemos</a:t>
            </a:r>
            <a:r>
              <a:rPr lang="es-VE" b="1" dirty="0">
                <a:solidFill>
                  <a:schemeClr val="bg1"/>
                </a:solidFill>
              </a:rPr>
              <a:t>:</a:t>
            </a:r>
            <a:endParaRPr lang="es-VE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0675">
            <a:off x="671504" y="836105"/>
            <a:ext cx="2644428" cy="3059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3933279" y="52292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VE" dirty="0"/>
              <a:t>Para concluir, se toma la vela entre </a:t>
            </a:r>
            <a:r>
              <a:rPr lang="es-VE" dirty="0" smtClean="0"/>
              <a:t>todos y </a:t>
            </a:r>
            <a:r>
              <a:rPr lang="es-VE" dirty="0"/>
              <a:t>se reza el Padre </a:t>
            </a:r>
            <a:r>
              <a:rPr lang="es-VE" dirty="0" smtClean="0"/>
              <a:t>Nuestro.</a:t>
            </a:r>
          </a:p>
          <a:p>
            <a:endParaRPr lang="es-VE" dirty="0"/>
          </a:p>
          <a:p>
            <a:r>
              <a:rPr lang="es-VE" dirty="0" smtClean="0"/>
              <a:t>Canto final: Madre de Nuestra Alegría</a:t>
            </a:r>
          </a:p>
          <a:p>
            <a:r>
              <a:rPr lang="es-VE" dirty="0" smtClean="0"/>
              <a:t>(Cesáreo </a:t>
            </a:r>
            <a:r>
              <a:rPr lang="es-VE" dirty="0" err="1" smtClean="0"/>
              <a:t>Gabarain</a:t>
            </a:r>
            <a:r>
              <a:rPr lang="es-VE" dirty="0" smtClean="0"/>
              <a:t>)</a:t>
            </a: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2110108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650</TotalTime>
  <Words>437</Words>
  <Application>Microsoft Office PowerPoint</Application>
  <PresentationFormat>Presentación en pantalla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Opulento</vt:lpstr>
      <vt:lpstr>tercer Domingo de Adviento</vt:lpstr>
      <vt:lpstr>Presentación de PowerPoint</vt:lpstr>
      <vt:lpstr>Partimos de la experiencia</vt:lpstr>
      <vt:lpstr>Presentación de PowerPoint</vt:lpstr>
      <vt:lpstr>Presentación de PowerPoint</vt:lpstr>
      <vt:lpstr>¿Qué gesto puedo (podemos) hacer para transformar una realidad concreta y cercana, que revele que la Buena Nueva está llegando a los más necesitados?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Primer Domingo de Adviento</dc:title>
  <dc:creator>Luffi</dc:creator>
  <cp:lastModifiedBy>Sonia</cp:lastModifiedBy>
  <cp:revision>55</cp:revision>
  <dcterms:created xsi:type="dcterms:W3CDTF">2016-10-30T00:15:19Z</dcterms:created>
  <dcterms:modified xsi:type="dcterms:W3CDTF">2016-11-23T14:27:39Z</dcterms:modified>
</cp:coreProperties>
</file>