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0" r:id="rId4"/>
    <p:sldId id="259" r:id="rId5"/>
    <p:sldId id="262" r:id="rId6"/>
    <p:sldId id="257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17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5EE58BB7-A2B9-48BD-9F10-B667A20CA633}" type="datetimeFigureOut">
              <a:rPr lang="es-CO" smtClean="0"/>
              <a:t>04/12/2016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4C2A6C3-68A3-4677-B139-12CF74EE7A83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116632"/>
            <a:ext cx="6912768" cy="2808312"/>
          </a:xfrm>
        </p:spPr>
        <p:txBody>
          <a:bodyPr>
            <a:normAutofit/>
          </a:bodyPr>
          <a:lstStyle/>
          <a:p>
            <a:r>
              <a:rPr lang="es-CO" sz="4400" b="1" dirty="0" smtClean="0">
                <a:solidFill>
                  <a:srgbClr val="FFFF00"/>
                </a:solidFill>
              </a:rPr>
              <a:t>Celebramos nuestra fiesta patronal </a:t>
            </a:r>
            <a:br>
              <a:rPr lang="es-CO" sz="4400" b="1" dirty="0" smtClean="0">
                <a:solidFill>
                  <a:srgbClr val="FFFF00"/>
                </a:solidFill>
              </a:rPr>
            </a:br>
            <a:r>
              <a:rPr lang="es-CO" sz="4400" b="1" dirty="0" smtClean="0">
                <a:solidFill>
                  <a:srgbClr val="FFFF00"/>
                </a:solidFill>
              </a:rPr>
              <a:t>la Inmaculada Concepción de María</a:t>
            </a:r>
            <a:endParaRPr lang="es-CO" sz="4400" b="1" dirty="0">
              <a:solidFill>
                <a:srgbClr val="FFFF00"/>
              </a:solidFill>
            </a:endParaRPr>
          </a:p>
        </p:txBody>
      </p:sp>
      <p:pic>
        <p:nvPicPr>
          <p:cNvPr id="1028" name="Picture 4" descr="Resultado de imagen para rostros de mujeres campesinas jóvenes colombian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184" y="3263685"/>
            <a:ext cx="4330058" cy="311764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42610" y="3784972"/>
            <a:ext cx="3537302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O" sz="2400" b="1" dirty="0" smtClean="0">
                <a:solidFill>
                  <a:schemeClr val="tx2">
                    <a:lumMod val="50000"/>
                  </a:schemeClr>
                </a:solidFill>
              </a:rPr>
              <a:t>«Dios nos eligió en la persona de Cristo para que fuésemos Santos e Inmaculados ante Él, por el amor»</a:t>
            </a:r>
          </a:p>
          <a:p>
            <a:pPr algn="r"/>
            <a:r>
              <a:rPr lang="es-CO" sz="2400" b="1" i="1" dirty="0" smtClean="0">
                <a:solidFill>
                  <a:schemeClr val="tx2">
                    <a:lumMod val="50000"/>
                  </a:schemeClr>
                </a:solidFill>
              </a:rPr>
              <a:t>Cf. Efesios 1,4</a:t>
            </a:r>
          </a:p>
        </p:txBody>
      </p:sp>
    </p:spTree>
    <p:extLst>
      <p:ext uri="{BB962C8B-B14F-4D97-AF65-F5344CB8AC3E}">
        <p14:creationId xmlns:p14="http://schemas.microsoft.com/office/powerpoint/2010/main" val="84323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07504" y="260648"/>
            <a:ext cx="8712968" cy="6192688"/>
          </a:xfrm>
        </p:spPr>
        <p:txBody>
          <a:bodyPr/>
          <a:lstStyle/>
          <a:p>
            <a:pPr algn="ctr"/>
            <a:r>
              <a:rPr lang="es-CO" sz="3200" b="1" dirty="0" smtClean="0"/>
              <a:t>Dios ha estado grande con nosotras por esto celebramos:</a:t>
            </a:r>
            <a:br>
              <a:rPr lang="es-CO" sz="3200" b="1" dirty="0" smtClean="0"/>
            </a:br>
            <a:r>
              <a:rPr lang="es-CO" sz="3200" b="1" dirty="0" smtClean="0"/>
              <a:t>- La vida entregada en la tarea misionera </a:t>
            </a:r>
            <a:br>
              <a:rPr lang="es-CO" sz="3200" b="1" dirty="0" smtClean="0"/>
            </a:br>
            <a:r>
              <a:rPr lang="es-CO" sz="3200" b="1" dirty="0" smtClean="0"/>
              <a:t>- Las Acciones Significativas entono al Bicentenario.</a:t>
            </a:r>
            <a:br>
              <a:rPr lang="es-CO" sz="3200" b="1" dirty="0" smtClean="0"/>
            </a:br>
            <a:r>
              <a:rPr lang="es-CO" sz="3200" b="1" dirty="0" smtClean="0"/>
              <a:t>- Las nuevas presencias en el Congo y en Bolivia.</a:t>
            </a:r>
            <a:br>
              <a:rPr lang="es-CO" sz="3200" b="1" dirty="0" smtClean="0"/>
            </a:br>
            <a:r>
              <a:rPr lang="es-CO" sz="3200" b="1" dirty="0" smtClean="0"/>
              <a:t>- El Proceso de los Laicos, laicas y Pastoral Juvenil Vocacional.</a:t>
            </a:r>
            <a:br>
              <a:rPr lang="es-CO" sz="3200" b="1" dirty="0" smtClean="0"/>
            </a:br>
            <a:r>
              <a:rPr lang="es-CO" sz="3200" b="1" dirty="0" smtClean="0"/>
              <a:t>- La Pascua de las hermanas que nos han precedido.</a:t>
            </a:r>
            <a:endParaRPr lang="es-CO" sz="3200" b="1" dirty="0"/>
          </a:p>
        </p:txBody>
      </p:sp>
    </p:spTree>
    <p:extLst>
      <p:ext uri="{BB962C8B-B14F-4D97-AF65-F5344CB8AC3E}">
        <p14:creationId xmlns:p14="http://schemas.microsoft.com/office/powerpoint/2010/main" val="39370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to_Alumbrando_SiembraFes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2" r="8922" b="17604"/>
          <a:stretch/>
        </p:blipFill>
        <p:spPr bwMode="auto">
          <a:xfrm>
            <a:off x="251520" y="332656"/>
            <a:ext cx="3786122" cy="33660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n relacionada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71" r="5882" b="12080"/>
          <a:stretch/>
        </p:blipFill>
        <p:spPr bwMode="auto">
          <a:xfrm>
            <a:off x="4572000" y="3309747"/>
            <a:ext cx="4549797" cy="345387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9512" y="3698754"/>
            <a:ext cx="5904656" cy="2844316"/>
          </a:xfrm>
        </p:spPr>
        <p:txBody>
          <a:bodyPr/>
          <a:lstStyle/>
          <a:p>
            <a:r>
              <a:rPr lang="es-CO" sz="2000" b="1" dirty="0" smtClean="0">
                <a:solidFill>
                  <a:srgbClr val="FFFF00"/>
                </a:solidFill>
              </a:rPr>
              <a:t>Tú</a:t>
            </a:r>
            <a:r>
              <a:rPr lang="es-CO" sz="2000" b="1" dirty="0">
                <a:solidFill>
                  <a:srgbClr val="FFFF00"/>
                </a:solidFill>
              </a:rPr>
              <a:t>, que en sus manos sin temor te abandonaste.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Tú, que aceptaste, ser la esclava del Señor,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vas entonando un poema de alegría: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“Canta alma mía, porque Dios te engrandeció”.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 	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Tú, que has vivido el dolor y la pobreza.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Tú, que has sufrido en la noche sin hogar.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Tú, que eres Madre, de los pobres y olvidados, </a:t>
            </a:r>
            <a:br>
              <a:rPr lang="es-CO" sz="2000" b="1" dirty="0">
                <a:solidFill>
                  <a:srgbClr val="FFFF00"/>
                </a:solidFill>
              </a:rPr>
            </a:br>
            <a:r>
              <a:rPr lang="es-CO" sz="2000" b="1" dirty="0">
                <a:solidFill>
                  <a:srgbClr val="FFFF00"/>
                </a:solidFill>
              </a:rPr>
              <a:t>eres el consuelo del que reza en su llorar</a:t>
            </a:r>
            <a:r>
              <a:rPr lang="es-CO" sz="2000" b="1" dirty="0" smtClean="0">
                <a:solidFill>
                  <a:srgbClr val="FFFF00"/>
                </a:solidFill>
              </a:rPr>
              <a:t>.</a:t>
            </a:r>
            <a:endParaRPr lang="es-CO" sz="2000" b="1" dirty="0">
              <a:solidFill>
                <a:srgbClr val="FFFF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037642" y="381222"/>
            <a:ext cx="51190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 smtClean="0">
                <a:solidFill>
                  <a:srgbClr val="FFFF00"/>
                </a:solidFill>
                <a:effectLst/>
              </a:rPr>
              <a:t>MADRE DE LOS POBRES,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r>
              <a:rPr lang="es-CO" b="1" dirty="0" smtClean="0">
                <a:solidFill>
                  <a:srgbClr val="FFFF00"/>
                </a:solidFill>
                <a:effectLst/>
              </a:rPr>
              <a:t>LOS HUMILDES Y SENCILLOS,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r>
              <a:rPr lang="es-CO" b="1" dirty="0" smtClean="0">
                <a:solidFill>
                  <a:srgbClr val="FFFF00"/>
                </a:solidFill>
                <a:effectLst/>
              </a:rPr>
              <a:t>DE LOS TRISTES Y LOS NIÑOS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r>
              <a:rPr lang="es-ES_tradnl" b="1" dirty="0" smtClean="0">
                <a:solidFill>
                  <a:srgbClr val="FFFF00"/>
                </a:solidFill>
                <a:effectLst/>
              </a:rPr>
              <a:t>QUE CONFÍAN SIEMPRE EN DIOS.</a:t>
            </a:r>
          </a:p>
          <a:p>
            <a:endParaRPr lang="es-ES_tradnl" b="1" dirty="0">
              <a:solidFill>
                <a:srgbClr val="FFFF00"/>
              </a:solidFill>
            </a:endParaRPr>
          </a:p>
          <a:p>
            <a:r>
              <a:rPr lang="es-CO" b="1" dirty="0" smtClean="0">
                <a:solidFill>
                  <a:srgbClr val="FFFF00"/>
                </a:solidFill>
                <a:effectLst/>
              </a:rPr>
              <a:t>Tú, la más pobre porque nada ambicionaste.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r>
              <a:rPr lang="es-CO" b="1" dirty="0" smtClean="0">
                <a:solidFill>
                  <a:srgbClr val="FFFF00"/>
                </a:solidFill>
                <a:effectLst/>
              </a:rPr>
              <a:t>Tú, perseguida vas huyendo de Belén.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r>
              <a:rPr lang="es-CO" b="1" dirty="0" smtClean="0">
                <a:solidFill>
                  <a:srgbClr val="FFFF00"/>
                </a:solidFill>
                <a:effectLst/>
              </a:rPr>
              <a:t>Tú, que un pesebre ofreciste al Rey del Cielo,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r>
              <a:rPr lang="es-CO" b="1" dirty="0" smtClean="0">
                <a:solidFill>
                  <a:srgbClr val="FFFF00"/>
                </a:solidFill>
                <a:effectLst/>
              </a:rPr>
              <a:t>toda tu riqueza fue tenerlo sólo a El.</a:t>
            </a:r>
            <a:br>
              <a:rPr lang="es-CO" b="1" dirty="0" smtClean="0">
                <a:solidFill>
                  <a:srgbClr val="FFFF00"/>
                </a:solidFill>
                <a:effectLst/>
              </a:rPr>
            </a:br>
            <a:endParaRPr lang="es-CO" b="1" dirty="0"/>
          </a:p>
        </p:txBody>
      </p:sp>
    </p:spTree>
    <p:extLst>
      <p:ext uri="{BB962C8B-B14F-4D97-AF65-F5344CB8AC3E}">
        <p14:creationId xmlns:p14="http://schemas.microsoft.com/office/powerpoint/2010/main" val="28564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esultado de imagen para rostros de mujeres campesinas jóvenes colombianas víctim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86" t="55285" r="9810" b="9840"/>
          <a:stretch/>
        </p:blipFill>
        <p:spPr bwMode="auto">
          <a:xfrm flipH="1">
            <a:off x="389577" y="260648"/>
            <a:ext cx="4542902" cy="2963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Resultado de imagen para rostros de mujeres campesinas jóvenes colombianas víctim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" t="5687" r="6039"/>
          <a:stretch/>
        </p:blipFill>
        <p:spPr bwMode="auto">
          <a:xfrm flipH="1">
            <a:off x="395536" y="3370724"/>
            <a:ext cx="4680520" cy="3487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5104394" y="14493"/>
            <a:ext cx="4007794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CO" sz="2400" b="1" dirty="0" smtClean="0">
                <a:latin typeface="Arial Narrow" pitchFamily="34" charset="0"/>
              </a:rPr>
              <a:t>Iluminados-as por el documento de Aparecida hagamos memoria de los rostros que presentan nuestros contextos  y que </a:t>
            </a:r>
            <a:r>
              <a:rPr lang="es-CO" sz="2400" b="1" dirty="0">
                <a:latin typeface="Arial Narrow" pitchFamily="34" charset="0"/>
              </a:rPr>
              <a:t>demandan una respuesta solidaria fundada en el </a:t>
            </a:r>
            <a:r>
              <a:rPr lang="es-CO" sz="2400" b="1" dirty="0" smtClean="0">
                <a:latin typeface="Arial Narrow" pitchFamily="34" charset="0"/>
              </a:rPr>
              <a:t>amor</a:t>
            </a:r>
            <a:r>
              <a:rPr lang="es-CO" sz="2400" b="1" dirty="0">
                <a:latin typeface="Arial Narrow" pitchFamily="34" charset="0"/>
              </a:rPr>
              <a:t>:</a:t>
            </a:r>
          </a:p>
          <a:p>
            <a:pPr algn="r"/>
            <a:endParaRPr lang="es-CO" sz="800" b="1" dirty="0" smtClean="0">
              <a:latin typeface="Arial Narrow" pitchFamily="34" charset="0"/>
            </a:endParaRPr>
          </a:p>
          <a:p>
            <a:pPr algn="r"/>
            <a:r>
              <a:rPr lang="es-CO" sz="2400" b="1" dirty="0" smtClean="0">
                <a:latin typeface="Arial Narrow" pitchFamily="34" charset="0"/>
              </a:rPr>
              <a:t>Mujeres </a:t>
            </a:r>
            <a:r>
              <a:rPr lang="es-CO" sz="2400" b="1" dirty="0">
                <a:latin typeface="Arial Narrow" pitchFamily="34" charset="0"/>
              </a:rPr>
              <a:t>maltratadas y “excluidas en razón de su sexo, raza o situación socioeconómica</a:t>
            </a:r>
            <a:r>
              <a:rPr lang="es-CO" sz="2400" b="1" dirty="0" smtClean="0">
                <a:latin typeface="Arial Narrow" pitchFamily="34" charset="0"/>
              </a:rPr>
              <a:t>”</a:t>
            </a:r>
            <a:endParaRPr lang="es-CO" sz="2400" b="1" dirty="0">
              <a:latin typeface="Arial Narrow" pitchFamily="34" charset="0"/>
            </a:endParaRPr>
          </a:p>
          <a:p>
            <a:pPr algn="r"/>
            <a:endParaRPr lang="es-CO" sz="800" b="1" dirty="0" smtClean="0">
              <a:latin typeface="Arial Narrow" pitchFamily="34" charset="0"/>
            </a:endParaRPr>
          </a:p>
          <a:p>
            <a:pPr algn="r"/>
            <a:r>
              <a:rPr lang="es-CO" sz="2400" b="1" dirty="0" smtClean="0">
                <a:latin typeface="Arial Narrow" pitchFamily="34" charset="0"/>
              </a:rPr>
              <a:t>“</a:t>
            </a:r>
            <a:r>
              <a:rPr lang="es-CO" sz="2400" b="1" dirty="0">
                <a:latin typeface="Arial Narrow" pitchFamily="34" charset="0"/>
              </a:rPr>
              <a:t>Niños y niñas sometidos a la prostitución </a:t>
            </a:r>
            <a:r>
              <a:rPr lang="es-CO" sz="2400" b="1" dirty="0" smtClean="0">
                <a:latin typeface="Arial Narrow" pitchFamily="34" charset="0"/>
              </a:rPr>
              <a:t>infantil”.</a:t>
            </a:r>
            <a:endParaRPr lang="es-CO" sz="2400" b="1" dirty="0">
              <a:latin typeface="Arial Narrow" pitchFamily="34" charset="0"/>
            </a:endParaRPr>
          </a:p>
          <a:p>
            <a:pPr algn="r"/>
            <a:endParaRPr lang="es-CO" sz="800" b="1" dirty="0" smtClean="0">
              <a:latin typeface="Arial Narrow" pitchFamily="34" charset="0"/>
            </a:endParaRPr>
          </a:p>
          <a:p>
            <a:pPr algn="r"/>
            <a:r>
              <a:rPr lang="es-CO" sz="2400" b="1" dirty="0" smtClean="0">
                <a:latin typeface="Arial Narrow" pitchFamily="34" charset="0"/>
              </a:rPr>
              <a:t>Los </a:t>
            </a:r>
            <a:r>
              <a:rPr lang="es-CO" sz="2400" b="1" dirty="0">
                <a:latin typeface="Arial Narrow" pitchFamily="34" charset="0"/>
              </a:rPr>
              <a:t>rostros </a:t>
            </a:r>
            <a:r>
              <a:rPr lang="es-CO" sz="2400" b="1" dirty="0" smtClean="0">
                <a:latin typeface="Arial Narrow" pitchFamily="34" charset="0"/>
              </a:rPr>
              <a:t>de </a:t>
            </a:r>
            <a:r>
              <a:rPr lang="es-CO" sz="2400" b="1" i="1" dirty="0" smtClean="0">
                <a:latin typeface="Arial Narrow" pitchFamily="34" charset="0"/>
              </a:rPr>
              <a:t>quienes </a:t>
            </a:r>
            <a:r>
              <a:rPr lang="es-CO" sz="2400" b="1" i="1" dirty="0">
                <a:latin typeface="Arial Narrow" pitchFamily="34" charset="0"/>
              </a:rPr>
              <a:t>dependen de las </a:t>
            </a:r>
            <a:r>
              <a:rPr lang="es-CO" sz="2400" b="1" i="1" dirty="0" smtClean="0">
                <a:latin typeface="Arial Narrow" pitchFamily="34" charset="0"/>
              </a:rPr>
              <a:t>drogas y excluidos </a:t>
            </a:r>
            <a:r>
              <a:rPr lang="es-CO" sz="2400" b="1" i="1" dirty="0">
                <a:latin typeface="Arial Narrow" pitchFamily="34" charset="0"/>
              </a:rPr>
              <a:t>de la convivencia familiar y social</a:t>
            </a:r>
            <a:r>
              <a:rPr lang="es-CO" sz="2400" b="1" i="1" dirty="0" smtClean="0">
                <a:latin typeface="Arial Narrow" pitchFamily="34" charset="0"/>
              </a:rPr>
              <a:t>.</a:t>
            </a:r>
          </a:p>
          <a:p>
            <a:pPr algn="r"/>
            <a:endParaRPr lang="es-CO" sz="800" b="1" i="1" dirty="0" smtClean="0">
              <a:latin typeface="Arial Narrow" pitchFamily="34" charset="0"/>
            </a:endParaRPr>
          </a:p>
          <a:p>
            <a:pPr algn="r"/>
            <a:r>
              <a:rPr lang="es-CO" sz="2400" b="1" i="1" dirty="0" smtClean="0">
                <a:latin typeface="Arial Narrow" pitchFamily="34" charset="0"/>
              </a:rPr>
              <a:t>Otros …</a:t>
            </a:r>
            <a:endParaRPr lang="es-CO" sz="24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16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00449" y="188640"/>
            <a:ext cx="7344816" cy="2232248"/>
          </a:xfrm>
        </p:spPr>
        <p:txBody>
          <a:bodyPr/>
          <a:lstStyle/>
          <a:p>
            <a:pPr algn="ctr"/>
            <a:r>
              <a:rPr lang="es-CO" sz="2400" b="1" dirty="0" smtClean="0"/>
              <a:t>Madre Nuestra, Virgen Inmaculada, Señora del Evangelio.</a:t>
            </a:r>
            <a:br>
              <a:rPr lang="es-CO" sz="2400" b="1" dirty="0" smtClean="0"/>
            </a:br>
            <a:r>
              <a:rPr lang="es-CO" sz="2400" b="1" dirty="0" smtClean="0"/>
              <a:t>Tu subiste las montañas de Judá para compartir el gozo el hijo que venía.</a:t>
            </a:r>
            <a:br>
              <a:rPr lang="es-CO" sz="2400" b="1" dirty="0" smtClean="0"/>
            </a:br>
            <a:r>
              <a:rPr lang="es-CO" sz="2400" b="1" dirty="0" smtClean="0"/>
              <a:t>Ayúdanos a anunciar a otros la alegría de conocer y amar a tu hijo Jesucristo.</a:t>
            </a:r>
            <a:endParaRPr lang="es-CO" sz="2400" b="1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3226779" y="2633145"/>
            <a:ext cx="5737709" cy="29560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s-CO" sz="2400" b="1" dirty="0" smtClean="0"/>
              <a:t>Madre Nuestra, haz que nuestras palabras logren expresar nuestra experiencia y que podamos «gritar desde los tejados» que Jesús es Señor y liberador de los seres humanos, </a:t>
            </a:r>
          </a:p>
          <a:p>
            <a:pPr algn="r"/>
            <a:r>
              <a:rPr lang="es-CO" sz="2400" b="1" dirty="0" smtClean="0"/>
              <a:t>Y que ha inventado una forma de quedarse para siempre con nosotros; se ha hecho pan de vida en la Eucaristía.</a:t>
            </a:r>
            <a:endParaRPr lang="es-CO" sz="2400" b="1" dirty="0"/>
          </a:p>
        </p:txBody>
      </p:sp>
      <p:sp>
        <p:nvSpPr>
          <p:cNvPr id="6" name="3 Título"/>
          <p:cNvSpPr txBox="1">
            <a:spLocks/>
          </p:cNvSpPr>
          <p:nvPr/>
        </p:nvSpPr>
        <p:spPr>
          <a:xfrm>
            <a:off x="323528" y="5733256"/>
            <a:ext cx="8820472" cy="9361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CO" sz="2400" b="1" dirty="0" smtClean="0"/>
              <a:t>Madre Nuestra virgen Inmaculada.  Ayúdanos a predicar con nuestra vida. El Reino de tu Hijo Jesucristo</a:t>
            </a:r>
            <a:endParaRPr lang="es-CO" sz="2400" b="1" dirty="0"/>
          </a:p>
        </p:txBody>
      </p:sp>
      <p:pic>
        <p:nvPicPr>
          <p:cNvPr id="6152" name="Picture 8" descr="http://www.ciudadredonda.org/admin/upload/Image/tablon/b89d947aeb57dcf701199e9bd22b725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3145532" cy="2359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7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Resultado de imagen para Mujeres africanas trabajand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23" t="8782" b="9217"/>
          <a:stretch/>
        </p:blipFill>
        <p:spPr bwMode="auto">
          <a:xfrm>
            <a:off x="1469037" y="2636912"/>
            <a:ext cx="7464219" cy="36792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3047" y="332356"/>
            <a:ext cx="5400600" cy="1944516"/>
          </a:xfrm>
        </p:spPr>
        <p:txBody>
          <a:bodyPr>
            <a:normAutofit fontScale="90000"/>
          </a:bodyPr>
          <a:lstStyle/>
          <a:p>
            <a:r>
              <a:rPr lang="es-CO" sz="3200" b="1" dirty="0" smtClean="0"/>
              <a:t>Celebremos que como María somos sembradoras de la Esperanza y del Amor de Dios en esta Casa Común</a:t>
            </a:r>
            <a:endParaRPr lang="es-CO" sz="3200" b="1" dirty="0"/>
          </a:p>
        </p:txBody>
      </p:sp>
      <p:pic>
        <p:nvPicPr>
          <p:cNvPr id="5" name="Picture 2" descr="Resultado de imagen para rostros de mujeres campesinas jóvenes colombiana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91" t="17014" r="5501"/>
          <a:stretch/>
        </p:blipFill>
        <p:spPr bwMode="auto">
          <a:xfrm flipH="1">
            <a:off x="5868143" y="116632"/>
            <a:ext cx="3051501" cy="26342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2 Título"/>
          <p:cNvSpPr txBox="1">
            <a:spLocks/>
          </p:cNvSpPr>
          <p:nvPr/>
        </p:nvSpPr>
        <p:spPr>
          <a:xfrm>
            <a:off x="323528" y="5741248"/>
            <a:ext cx="3456384" cy="91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dirty="0" smtClean="0">
                <a:solidFill>
                  <a:schemeClr val="tx2">
                    <a:lumMod val="50000"/>
                  </a:schemeClr>
                </a:solidFill>
              </a:rPr>
              <a:t>FELIZ DÍA </a:t>
            </a:r>
            <a:endParaRPr lang="es-CO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AutoShape 6" descr="Resultado de imagen para Mujeres africanas trabajan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31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183</TotalTime>
  <Words>229</Words>
  <Application>Microsoft Office PowerPoint</Application>
  <PresentationFormat>Presentación en pantalla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Elemental</vt:lpstr>
      <vt:lpstr>Celebramos nuestra fiesta patronal  la Inmaculada Concepción de María</vt:lpstr>
      <vt:lpstr>Dios ha estado grande con nosotras por esto celebramos: - La vida entregada en la tarea misionera  - Las Acciones Significativas entono al Bicentenario. - Las nuevas presencias en el Congo y en Bolivia. - El Proceso de los Laicos, laicas y Pastoral Juvenil Vocacional. - La Pascua de las hermanas que nos han precedido.</vt:lpstr>
      <vt:lpstr>Tú, que en sus manos sin temor te abandonaste. Tú, que aceptaste, ser la esclava del Señor, vas entonando un poema de alegría: “Canta alma mía, porque Dios te engrandeció”.    Tú, que has vivido el dolor y la pobreza. Tú, que has sufrido en la noche sin hogar. Tú, que eres Madre, de los pobres y olvidados,  eres el consuelo del que reza en su llorar.</vt:lpstr>
      <vt:lpstr>Presentación de PowerPoint</vt:lpstr>
      <vt:lpstr>Madre Nuestra, Virgen Inmaculada, Señora del Evangelio. Tu subiste las montañas de Judá para compartir el gozo el hijo que venía. Ayúdanos a anunciar a otros la alegría de conocer y amar a tu hijo Jesucristo.</vt:lpstr>
      <vt:lpstr>Celebremos que como María somos sembradoras de la Esperanza y del Amor de Dios en esta Casa Común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16</cp:revision>
  <dcterms:created xsi:type="dcterms:W3CDTF">2016-12-04T18:55:08Z</dcterms:created>
  <dcterms:modified xsi:type="dcterms:W3CDTF">2016-12-04T21:58:50Z</dcterms:modified>
</cp:coreProperties>
</file>