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2334"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360344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257140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383353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247731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316116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38117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134957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221914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76659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179083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F19C0E-D61D-4AB7-AB94-5C493456CB33}" type="datetimeFigureOut">
              <a:rPr lang="es-ES" smtClean="0"/>
              <a:t>30/11/2015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061B778-D3D8-4F33-A0C8-61157E722F9C}" type="slidenum">
              <a:rPr lang="es-ES" smtClean="0"/>
              <a:t>‹Nº›</a:t>
            </a:fld>
            <a:endParaRPr lang="es-ES"/>
          </a:p>
        </p:txBody>
      </p:sp>
    </p:spTree>
    <p:extLst>
      <p:ext uri="{BB962C8B-B14F-4D97-AF65-F5344CB8AC3E}">
        <p14:creationId xmlns:p14="http://schemas.microsoft.com/office/powerpoint/2010/main" val="156965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19C0E-D61D-4AB7-AB94-5C493456CB33}" type="datetimeFigureOut">
              <a:rPr lang="es-ES" smtClean="0"/>
              <a:t>30/11/2015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1B778-D3D8-4F33-A0C8-61157E722F9C}" type="slidenum">
              <a:rPr lang="es-ES" smtClean="0"/>
              <a:t>‹Nº›</a:t>
            </a:fld>
            <a:endParaRPr lang="es-ES"/>
          </a:p>
        </p:txBody>
      </p:sp>
    </p:spTree>
    <p:extLst>
      <p:ext uri="{BB962C8B-B14F-4D97-AF65-F5344CB8AC3E}">
        <p14:creationId xmlns:p14="http://schemas.microsoft.com/office/powerpoint/2010/main" val="15676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4554"/>
          <a:stretch/>
        </p:blipFill>
        <p:spPr bwMode="auto">
          <a:xfrm>
            <a:off x="0" y="2"/>
            <a:ext cx="9144000" cy="68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p:txBody>
          <a:bodyPr/>
          <a:lstStyle/>
          <a:p>
            <a:r>
              <a:rPr lang="es-ES_tradnl" sz="4400" b="1" dirty="0" smtClean="0">
                <a:solidFill>
                  <a:schemeClr val="accent1">
                    <a:lumMod val="50000"/>
                  </a:schemeClr>
                </a:solidFill>
              </a:rPr>
              <a:t>Nuestra fuerza integradora</a:t>
            </a:r>
            <a:endParaRPr lang="es-ES" sz="4400" b="1" dirty="0" smtClean="0">
              <a:solidFill>
                <a:schemeClr val="accent1">
                  <a:lumMod val="50000"/>
                </a:schemeClr>
              </a:solidFill>
            </a:endParaRPr>
          </a:p>
          <a:p>
            <a:endParaRPr lang="es-ES" dirty="0"/>
          </a:p>
        </p:txBody>
      </p:sp>
      <p:sp>
        <p:nvSpPr>
          <p:cNvPr id="4" name="1 Título"/>
          <p:cNvSpPr>
            <a:spLocks noGrp="1"/>
          </p:cNvSpPr>
          <p:nvPr>
            <p:ph type="ctrTitle"/>
          </p:nvPr>
        </p:nvSpPr>
        <p:spPr/>
        <p:txBody>
          <a:bodyPr>
            <a:normAutofit/>
          </a:bodyPr>
          <a:lstStyle/>
          <a:p>
            <a:r>
              <a:rPr lang="es-ES_tradnl" sz="3600" dirty="0" smtClean="0"/>
              <a:t>La Inmaculada Concepción:</a:t>
            </a:r>
            <a:endParaRPr lang="es-ES" sz="3600" dirty="0"/>
          </a:p>
        </p:txBody>
      </p:sp>
    </p:spTree>
    <p:extLst>
      <p:ext uri="{BB962C8B-B14F-4D97-AF65-F5344CB8AC3E}">
        <p14:creationId xmlns:p14="http://schemas.microsoft.com/office/powerpoint/2010/main" val="295188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29337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
            <a:ext cx="29878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0" y="20078"/>
            <a:ext cx="9036496" cy="706090"/>
          </a:xfrm>
        </p:spPr>
        <p:txBody>
          <a:bodyPr>
            <a:normAutofit/>
          </a:bodyPr>
          <a:lstStyle/>
          <a:p>
            <a:r>
              <a:rPr lang="es-ES_tradnl" sz="3600" dirty="0" smtClean="0"/>
              <a:t>La Inmaculada: Nuestra fuerza integradora</a:t>
            </a:r>
            <a:endParaRPr lang="es-ES" sz="3600" dirty="0"/>
          </a:p>
        </p:txBody>
      </p:sp>
      <p:sp>
        <p:nvSpPr>
          <p:cNvPr id="6" name="2 Marcador de contenido"/>
          <p:cNvSpPr txBox="1">
            <a:spLocks/>
          </p:cNvSpPr>
          <p:nvPr/>
        </p:nvSpPr>
        <p:spPr>
          <a:xfrm>
            <a:off x="179512" y="764704"/>
            <a:ext cx="8784976" cy="59046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1800" dirty="0" smtClean="0"/>
              <a:t>El misterio de la Inmaculada  Concepción de María ha gozado desde antiguo de la predilección del pueblo sencillo. También lo fue para nuestra congregación, desde sus orígenes históricos, cristalizados en la visión, acción y opción de  M. Alfonsa.</a:t>
            </a:r>
          </a:p>
          <a:p>
            <a:pPr marL="0" indent="0" algn="just">
              <a:buNone/>
            </a:pPr>
            <a:r>
              <a:rPr lang="es-ES" sz="1800" dirty="0" smtClean="0"/>
              <a:t>Hoy es necesario detenernos a profundizar en este misterio fundante, desde una interpretación teológica y espiritualmente válida para el siglo XXI, éticamente exigente y socialmente liberadora.</a:t>
            </a:r>
          </a:p>
          <a:p>
            <a:pPr marL="0" indent="0" algn="just">
              <a:buNone/>
            </a:pPr>
            <a:r>
              <a:rPr lang="es-ES" sz="1800" dirty="0" smtClean="0"/>
              <a:t>Para ello es preciso abordar su sentido, a la luz de la fe cristiana dentro del misterio de Dios y, desde ahí, buscar la profundidad que supone para la vida de la Iglesia, de cada creyente y de nuestra familia religiosa.</a:t>
            </a:r>
          </a:p>
          <a:p>
            <a:pPr marL="0" indent="0" algn="just">
              <a:buNone/>
            </a:pPr>
            <a:r>
              <a:rPr lang="es-ES_tradnl" sz="1800" dirty="0" smtClean="0"/>
              <a:t>En esta época de tantos cambios y de tanta contra-vida es preciso que infundamos la esperanza necesaria para enfrentar lo que nos divide, lo que nos repliega, la falta de solidaridad… Esa fuerza integradora la encontramos en María. Nosotras/os, así como María, atentas/os a su voz, daremos vida nueva con pasión.</a:t>
            </a:r>
            <a:endParaRPr lang="es-ES" sz="1800" dirty="0" smtClean="0"/>
          </a:p>
          <a:p>
            <a:pPr marL="0" indent="0" algn="just">
              <a:buNone/>
            </a:pPr>
            <a:r>
              <a:rPr lang="es-ES" sz="1800" dirty="0" smtClean="0"/>
              <a:t>La celebración de este año tiene una especial connotación al coincidir con la apertura celebrativa con ocasión del Bicentenario del nacimiento de Nuestra Fundadora.</a:t>
            </a:r>
          </a:p>
          <a:p>
            <a:pPr marL="0" indent="0">
              <a:buNone/>
            </a:pPr>
            <a:r>
              <a:rPr lang="es-ES" sz="1800" dirty="0" smtClean="0"/>
              <a:t>Que éste sea un </a:t>
            </a:r>
            <a:r>
              <a:rPr lang="es-ES" sz="1800" dirty="0"/>
              <a:t>año donde la </a:t>
            </a:r>
            <a:r>
              <a:rPr lang="es-ES" sz="1800" dirty="0" err="1"/>
              <a:t>Ruah</a:t>
            </a:r>
            <a:r>
              <a:rPr lang="es-ES" sz="1800" dirty="0"/>
              <a:t> actúe en </a:t>
            </a:r>
            <a:r>
              <a:rPr lang="es-ES" sz="1800" dirty="0" smtClean="0"/>
              <a:t>todas/os nosotras/os </a:t>
            </a:r>
            <a:r>
              <a:rPr lang="es-ES" sz="1800" dirty="0"/>
              <a:t>y podamos configurarnos con Jesús Misionero, desde los ejemplos de vida de María Inmaculada, y Madre Alfonsa</a:t>
            </a:r>
            <a:r>
              <a:rPr lang="es-ES" sz="1800" dirty="0" smtClean="0"/>
              <a:t>. Que el Dios de la vida, de la fuerza y del amor, dé vida nueva a nuestros gestos, nuestra voz…</a:t>
            </a:r>
          </a:p>
          <a:p>
            <a:pPr marL="0" indent="0">
              <a:buNone/>
            </a:pPr>
            <a:r>
              <a:rPr lang="es-ES" sz="1800" dirty="0" smtClean="0"/>
              <a:t>Celebremos con María su respuesta que hace realidad la promesa de Dios.</a:t>
            </a:r>
          </a:p>
        </p:txBody>
      </p:sp>
    </p:spTree>
    <p:extLst>
      <p:ext uri="{BB962C8B-B14F-4D97-AF65-F5344CB8AC3E}">
        <p14:creationId xmlns:p14="http://schemas.microsoft.com/office/powerpoint/2010/main" val="295615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43808" y="-19050"/>
            <a:ext cx="3528392" cy="690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_tradnl" dirty="0" smtClean="0"/>
              <a:t>Canto: Dios de la vida</a:t>
            </a:r>
            <a:endParaRPr lang="es-ES" dirty="0"/>
          </a:p>
        </p:txBody>
      </p:sp>
      <p:sp>
        <p:nvSpPr>
          <p:cNvPr id="3" name="2 Marcador de contenido"/>
          <p:cNvSpPr txBox="1">
            <a:spLocks/>
          </p:cNvSpPr>
          <p:nvPr/>
        </p:nvSpPr>
        <p:spPr>
          <a:xfrm>
            <a:off x="467544" y="1268760"/>
            <a:ext cx="8229600" cy="5145435"/>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S_tradnl" dirty="0" smtClean="0"/>
              <a:t>Nuevo cielo y nueva tierra, esa es nuestra vocación. Donde hay vida para todos, hay promesa y hay canción. Allí el Señor habita, pues hizo su elección: Camina con su pueblo nuestro Dios.</a:t>
            </a:r>
          </a:p>
          <a:p>
            <a:pPr algn="just"/>
            <a:r>
              <a:rPr lang="es-ES_tradnl" dirty="0" smtClean="0"/>
              <a:t>Porque hay mucha contra-vida, la queremos enfrentar, y engendramos esperanza al hacer su voluntad. Y así como María, atentas a su voz, daremos vida nueva con pasión.</a:t>
            </a:r>
          </a:p>
          <a:p>
            <a:pPr marL="0" indent="0" algn="just">
              <a:buNone/>
            </a:pPr>
            <a:r>
              <a:rPr lang="es-ES_tradnl" b="1" dirty="0" smtClean="0"/>
              <a:t>Dios de la vida, de la fuerza y del amor, da vida nueva a nuestros gestos, nuestra voz (2).</a:t>
            </a:r>
          </a:p>
          <a:p>
            <a:pPr algn="just"/>
            <a:r>
              <a:rPr lang="es-ES_tradnl" dirty="0" smtClean="0"/>
              <a:t>Ya no importa el sinsentido, porque hay sentido en Dios, y Él quiere que empujemos una nueva creación: Un pueblo de esperanza, que viva en dignidad, divino y más humano y más en paz.</a:t>
            </a:r>
          </a:p>
          <a:p>
            <a:pPr algn="just"/>
            <a:endParaRPr lang="es-ES" dirty="0"/>
          </a:p>
        </p:txBody>
      </p:sp>
    </p:spTree>
    <p:extLst>
      <p:ext uri="{BB962C8B-B14F-4D97-AF65-F5344CB8AC3E}">
        <p14:creationId xmlns:p14="http://schemas.microsoft.com/office/powerpoint/2010/main" val="232594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835696" y="116632"/>
            <a:ext cx="5842992" cy="706090"/>
          </a:xfrm>
        </p:spPr>
        <p:txBody>
          <a:bodyPr>
            <a:normAutofit fontScale="90000"/>
          </a:bodyPr>
          <a:lstStyle/>
          <a:p>
            <a:r>
              <a:rPr lang="es-ES_tradnl" dirty="0" smtClean="0"/>
              <a:t>Iluminación</a:t>
            </a:r>
            <a:endParaRPr lang="es-ES" dirty="0"/>
          </a:p>
        </p:txBody>
      </p:sp>
      <p:sp>
        <p:nvSpPr>
          <p:cNvPr id="4" name="2 Marcador de contenido"/>
          <p:cNvSpPr txBox="1">
            <a:spLocks/>
          </p:cNvSpPr>
          <p:nvPr/>
        </p:nvSpPr>
        <p:spPr>
          <a:xfrm>
            <a:off x="323528" y="836712"/>
            <a:ext cx="8496944" cy="59046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1850" b="1" dirty="0" smtClean="0"/>
              <a:t>Lucas 1,26-38</a:t>
            </a:r>
          </a:p>
          <a:p>
            <a:pPr marL="0" indent="0" algn="just">
              <a:buNone/>
            </a:pPr>
            <a:r>
              <a:rPr lang="es-ES" sz="1850" dirty="0" smtClean="0"/>
              <a:t>“Al sexto mes fue enviado por Dios el ángel Gabriel a una ciudad de Galilea, llamada Nazaret, a una virgen desposada con un hombre llamado José, de la casa de David; el nombre de la virgen era María. Y entrando, le dijo: </a:t>
            </a:r>
            <a:r>
              <a:rPr lang="es-ES" sz="1850" b="1" dirty="0" smtClean="0"/>
              <a:t>«Alégrate, llena de gracia, el Señor está contigo.» </a:t>
            </a:r>
          </a:p>
          <a:p>
            <a:pPr marL="0" indent="0" algn="just">
              <a:buNone/>
            </a:pPr>
            <a:r>
              <a:rPr lang="es-ES" sz="1850" dirty="0" smtClean="0"/>
              <a:t>Ella se conturbó por estas palabras, y discurría qué significaría aquel saludo.</a:t>
            </a:r>
          </a:p>
          <a:p>
            <a:pPr marL="0" indent="0" algn="just">
              <a:buNone/>
            </a:pPr>
            <a:r>
              <a:rPr lang="es-ES" sz="1850" dirty="0" smtClean="0"/>
              <a:t>El ángel le dijo: «No temas, María, porque has hallado gracia delante de Dios; vas a concebir en el seno y vas a dar a luz un hijo, a quien pondrás por nombre Jesús. El será grande y será llamado Hijo del Altísimo, y el Señor Dios le dará el trono de David, su padre; reinará sobre la casa de Jacob por los siglos y su reino no tendrá fin.»</a:t>
            </a:r>
          </a:p>
          <a:p>
            <a:pPr marL="0" indent="0" algn="just">
              <a:buNone/>
            </a:pPr>
            <a:r>
              <a:rPr lang="es-ES" sz="1850" dirty="0" smtClean="0"/>
              <a:t>María respondió al ángel: «¿Cómo será esto, puesto que no conozco varón?» </a:t>
            </a:r>
          </a:p>
          <a:p>
            <a:pPr marL="0" indent="0" algn="just">
              <a:buNone/>
            </a:pPr>
            <a:r>
              <a:rPr lang="es-ES" sz="1850" dirty="0" smtClean="0"/>
              <a:t>El ángel le respondió: «El Espíritu Santo vendrá sobre ti y el poder del Altísimo te cubrirá con su sombra; por eso el que ha de nacer será santo y será llamado Hijo de Dios. Mira, también Isabel, tu pariente, ha concebido un hijo en su vejez, y este es ya el sexto mes de aquella que llamaban estéril, porque ninguna cosa es imposible para Dios.»</a:t>
            </a:r>
          </a:p>
          <a:p>
            <a:pPr marL="0" indent="0" algn="just">
              <a:buNone/>
            </a:pPr>
            <a:r>
              <a:rPr lang="es-ES" sz="1850" dirty="0" smtClean="0"/>
              <a:t>Dijo María: </a:t>
            </a:r>
            <a:r>
              <a:rPr lang="es-ES" sz="1850" b="1" dirty="0" smtClean="0"/>
              <a:t>«He aquí la esclava del Señor; hágase en mí según tu palabra.» </a:t>
            </a:r>
          </a:p>
          <a:p>
            <a:pPr marL="0" indent="0" algn="just">
              <a:buNone/>
            </a:pPr>
            <a:r>
              <a:rPr lang="es-ES" sz="1850" dirty="0" smtClean="0"/>
              <a:t>Y el ángel dejándola se fue”.</a:t>
            </a:r>
            <a:endParaRPr lang="es-ES" sz="1850" dirty="0"/>
          </a:p>
        </p:txBody>
      </p:sp>
    </p:spTree>
    <p:extLst>
      <p:ext uri="{BB962C8B-B14F-4D97-AF65-F5344CB8AC3E}">
        <p14:creationId xmlns:p14="http://schemas.microsoft.com/office/powerpoint/2010/main" val="93634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51"/>
            <a:ext cx="9144000" cy="691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267744" y="-26951"/>
            <a:ext cx="2880320" cy="850106"/>
          </a:xfrm>
        </p:spPr>
        <p:txBody>
          <a:bodyPr/>
          <a:lstStyle/>
          <a:p>
            <a:r>
              <a:rPr lang="es-ES_tradnl" dirty="0" smtClean="0">
                <a:solidFill>
                  <a:schemeClr val="bg1"/>
                </a:solidFill>
              </a:rPr>
              <a:t>Dinámica</a:t>
            </a:r>
            <a:endParaRPr lang="es-ES" dirty="0">
              <a:solidFill>
                <a:schemeClr val="bg1"/>
              </a:solidFill>
            </a:endParaRPr>
          </a:p>
        </p:txBody>
      </p:sp>
      <p:sp>
        <p:nvSpPr>
          <p:cNvPr id="4" name="2 Marcador de contenido"/>
          <p:cNvSpPr txBox="1">
            <a:spLocks/>
          </p:cNvSpPr>
          <p:nvPr/>
        </p:nvSpPr>
        <p:spPr>
          <a:xfrm>
            <a:off x="4932039" y="1052736"/>
            <a:ext cx="4118667" cy="540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smtClean="0">
                <a:solidFill>
                  <a:schemeClr val="bg1"/>
                </a:solidFill>
              </a:rPr>
              <a:t>Preguntas para el compartir.</a:t>
            </a:r>
          </a:p>
          <a:p>
            <a:pPr marL="0" indent="0" algn="just">
              <a:buNone/>
            </a:pPr>
            <a:endParaRPr lang="es-ES" sz="1600" b="1" dirty="0" smtClean="0">
              <a:solidFill>
                <a:schemeClr val="bg1"/>
              </a:solidFill>
            </a:endParaRPr>
          </a:p>
          <a:p>
            <a:pPr marL="0" indent="0" algn="just">
              <a:buNone/>
            </a:pPr>
            <a:r>
              <a:rPr lang="es-ES" sz="1800" b="1" dirty="0" smtClean="0">
                <a:solidFill>
                  <a:schemeClr val="bg1"/>
                </a:solidFill>
              </a:rPr>
              <a:t>1.- Teniendo como modelo a María, pregúntate ¿Cómo dejas que la palabra de Dios dé fruto en tu vida?</a:t>
            </a:r>
          </a:p>
          <a:p>
            <a:pPr marL="0" indent="0" algn="just">
              <a:buNone/>
            </a:pPr>
            <a:r>
              <a:rPr lang="es-ES" sz="1800" b="1" dirty="0">
                <a:solidFill>
                  <a:schemeClr val="bg1"/>
                </a:solidFill>
              </a:rPr>
              <a:t>2.- En su respuesta María comprometió la vida entera: Evaluando las respuestas que has dado a Dios en cada etapa de tu vida ¿Cómo es hoy tu compromiso con el proyecto de Dios?</a:t>
            </a:r>
          </a:p>
          <a:p>
            <a:pPr marL="0" indent="0" algn="just">
              <a:buNone/>
            </a:pPr>
            <a:r>
              <a:rPr lang="es-ES" sz="1800" b="1" dirty="0">
                <a:solidFill>
                  <a:schemeClr val="bg1"/>
                </a:solidFill>
              </a:rPr>
              <a:t>3.- ¿A qué te desafía la realidad circundante y cómo podrías llevar a cabo en ella la praxis liberadora MIC contenida en la Inmaculada?</a:t>
            </a:r>
          </a:p>
          <a:p>
            <a:pPr marL="0" indent="0" algn="just">
              <a:buNone/>
            </a:pPr>
            <a:r>
              <a:rPr lang="es-ES" sz="1800" b="1" dirty="0">
                <a:solidFill>
                  <a:schemeClr val="bg1"/>
                </a:solidFill>
              </a:rPr>
              <a:t>4.- Profundizando sobre la gracia de Dios en ti, o lo inmaculado que te habita, ¿Cómo empleas en el día a día esa fuerza integradora? </a:t>
            </a:r>
          </a:p>
        </p:txBody>
      </p:sp>
      <p:sp>
        <p:nvSpPr>
          <p:cNvPr id="5" name="4 Rectángulo"/>
          <p:cNvSpPr/>
          <p:nvPr/>
        </p:nvSpPr>
        <p:spPr>
          <a:xfrm>
            <a:off x="35496" y="1092800"/>
            <a:ext cx="1440160" cy="3416320"/>
          </a:xfrm>
          <a:prstGeom prst="rect">
            <a:avLst/>
          </a:prstGeom>
        </p:spPr>
        <p:txBody>
          <a:bodyPr wrap="square">
            <a:spAutoFit/>
          </a:bodyPr>
          <a:lstStyle/>
          <a:p>
            <a:r>
              <a:rPr lang="es-ES" b="1" dirty="0" smtClean="0"/>
              <a:t>Proponemos una lluvia de ideas sobre lo que representa la Inmaculada para cada uno/una y qué relación tiene con el texto evangélico</a:t>
            </a:r>
            <a:endParaRPr lang="es-ES" b="1" dirty="0"/>
          </a:p>
        </p:txBody>
      </p:sp>
      <p:sp>
        <p:nvSpPr>
          <p:cNvPr id="6" name="5 CuadroTexto"/>
          <p:cNvSpPr txBox="1"/>
          <p:nvPr/>
        </p:nvSpPr>
        <p:spPr>
          <a:xfrm>
            <a:off x="5652120" y="6444044"/>
            <a:ext cx="3456384" cy="369332"/>
          </a:xfrm>
          <a:prstGeom prst="rect">
            <a:avLst/>
          </a:prstGeom>
          <a:noFill/>
        </p:spPr>
        <p:txBody>
          <a:bodyPr wrap="square" rtlCol="0">
            <a:spAutoFit/>
          </a:bodyPr>
          <a:lstStyle/>
          <a:p>
            <a:r>
              <a:rPr lang="es-ES_tradnl" b="1" dirty="0" smtClean="0">
                <a:solidFill>
                  <a:schemeClr val="bg1"/>
                </a:solidFill>
              </a:rPr>
              <a:t>Canto: Antes que el mundo hiciera</a:t>
            </a:r>
            <a:endParaRPr lang="es-ES" b="1" dirty="0">
              <a:solidFill>
                <a:schemeClr val="bg1"/>
              </a:solidFill>
            </a:endParaRPr>
          </a:p>
        </p:txBody>
      </p:sp>
    </p:spTree>
    <p:extLst>
      <p:ext uri="{BB962C8B-B14F-4D97-AF65-F5344CB8AC3E}">
        <p14:creationId xmlns:p14="http://schemas.microsoft.com/office/powerpoint/2010/main" val="328839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422" y="0"/>
            <a:ext cx="59550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296144" y="7767"/>
            <a:ext cx="2483768" cy="504056"/>
          </a:xfrm>
        </p:spPr>
        <p:txBody>
          <a:bodyPr>
            <a:normAutofit fontScale="90000"/>
          </a:bodyPr>
          <a:lstStyle/>
          <a:p>
            <a:r>
              <a:rPr lang="es-ES_tradnl" dirty="0" smtClean="0"/>
              <a:t>Reflexió</a:t>
            </a:r>
            <a:r>
              <a:rPr lang="es-ES_tradnl" dirty="0" smtClean="0">
                <a:solidFill>
                  <a:schemeClr val="bg1"/>
                </a:solidFill>
              </a:rPr>
              <a:t>n</a:t>
            </a:r>
            <a:endParaRPr lang="es-ES" dirty="0">
              <a:solidFill>
                <a:schemeClr val="bg1"/>
              </a:solidFill>
            </a:endParaRPr>
          </a:p>
        </p:txBody>
      </p:sp>
      <p:sp>
        <p:nvSpPr>
          <p:cNvPr id="4" name="2 Marcador de contenido"/>
          <p:cNvSpPr txBox="1">
            <a:spLocks/>
          </p:cNvSpPr>
          <p:nvPr/>
        </p:nvSpPr>
        <p:spPr>
          <a:xfrm>
            <a:off x="3491880" y="2708920"/>
            <a:ext cx="5616624"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_tradnl" sz="1500" b="1" dirty="0" smtClean="0">
                <a:solidFill>
                  <a:schemeClr val="bg1"/>
                </a:solidFill>
              </a:rPr>
              <a:t>3.- Todos/as nosotras/os también hemos recibido una vocación, una llamada desde el seno materno a ser plenamente felices y plenamente para Dios, y para ello llevamos, como en una semilla, un núcleo inmaculado que hemos de desplegar y desarrollar en el camino de hacernos cada vez más de Dios cuanto más humanos/as seamos.</a:t>
            </a:r>
          </a:p>
          <a:p>
            <a:pPr marL="0" indent="0" algn="just">
              <a:buNone/>
            </a:pPr>
            <a:r>
              <a:rPr lang="es-ES" sz="1500" b="1" dirty="0">
                <a:solidFill>
                  <a:schemeClr val="bg1"/>
                </a:solidFill>
              </a:rPr>
              <a:t>E</a:t>
            </a:r>
            <a:r>
              <a:rPr lang="es-ES" sz="1500" b="1" dirty="0" smtClean="0">
                <a:solidFill>
                  <a:schemeClr val="bg1"/>
                </a:solidFill>
              </a:rPr>
              <a:t>n esta época de cambios y en un mundo dividido por el pecado, el Dios de la vida nos sigue convocando a colaborar en su proyecto, a tomar la fuerza integradora, Inmaculada, para que cooperemos en la obra salvadora de Cristo, colaborando en la acción transformadora del mundo desde nuestro núcleo inmaculado. La familia MIC ha de sentirse desafiada a hacer presente esta fuerza en los espacios donde la vida está amenazada, entre nuestros hermanos necesitados, para que con ellos posibilitemos la vida digna que Dios sueña: El Reino. Por eso, para nuestra FAMILIA, “LA INMACULADA”</a:t>
            </a:r>
            <a:r>
              <a:rPr lang="es-ES_tradnl" sz="1500" b="1" dirty="0" smtClean="0">
                <a:solidFill>
                  <a:schemeClr val="bg1"/>
                </a:solidFill>
              </a:rPr>
              <a:t> no es sólo un dogma: Es la praxis liberadora MIC desde la cual desarrollamos cada día la misión que tenemos encomendada.</a:t>
            </a:r>
            <a:endParaRPr lang="es-ES" sz="1500" b="1" dirty="0" smtClean="0">
              <a:solidFill>
                <a:schemeClr val="bg1"/>
              </a:solidFill>
            </a:endParaRPr>
          </a:p>
        </p:txBody>
      </p:sp>
      <p:sp>
        <p:nvSpPr>
          <p:cNvPr id="3" name="2 Rectángulo"/>
          <p:cNvSpPr/>
          <p:nvPr/>
        </p:nvSpPr>
        <p:spPr>
          <a:xfrm>
            <a:off x="3707904" y="14699"/>
            <a:ext cx="5436096" cy="1323439"/>
          </a:xfrm>
          <a:prstGeom prst="rect">
            <a:avLst/>
          </a:prstGeom>
        </p:spPr>
        <p:txBody>
          <a:bodyPr wrap="square">
            <a:spAutoFit/>
          </a:bodyPr>
          <a:lstStyle/>
          <a:p>
            <a:pPr algn="just"/>
            <a:r>
              <a:rPr lang="es-ES" sz="1600" b="1" dirty="0" smtClean="0">
                <a:solidFill>
                  <a:schemeClr val="bg1"/>
                </a:solidFill>
              </a:rPr>
              <a:t>1.- La verdad de fe sobre María en su misterio de la Inmaculada Concepción es y debe seguir siendo fruto de una construcción comunitaria, eclesial, en la que colaboren siempre diferentes factores y  cada vez mayor número de comunidades de fe.</a:t>
            </a:r>
            <a:endParaRPr lang="es-ES" sz="1600" b="1" dirty="0">
              <a:solidFill>
                <a:schemeClr val="bg1"/>
              </a:solidFill>
            </a:endParaRPr>
          </a:p>
        </p:txBody>
      </p:sp>
      <p:sp>
        <p:nvSpPr>
          <p:cNvPr id="5" name="4 Rectángulo"/>
          <p:cNvSpPr/>
          <p:nvPr/>
        </p:nvSpPr>
        <p:spPr>
          <a:xfrm>
            <a:off x="35496" y="538952"/>
            <a:ext cx="3117918" cy="6324808"/>
          </a:xfrm>
          <a:prstGeom prst="rect">
            <a:avLst/>
          </a:prstGeom>
        </p:spPr>
        <p:txBody>
          <a:bodyPr wrap="square">
            <a:spAutoFit/>
          </a:bodyPr>
          <a:lstStyle/>
          <a:p>
            <a:pPr algn="just"/>
            <a:r>
              <a:rPr lang="es-ES" sz="1500" dirty="0" smtClean="0"/>
              <a:t>2.- La profundización en este tema, a través de la formación permanente que nos ofrece nuestro instituto, nos va encaminando a comprender que nombrar a María “Llena de gracia”, “Inmaculada” es a la vez nombrar su realidad vocacional. Un don que comienza en el instante de su concepción, se despliega a lo largo de toda su vida, y se palpa en el ámbito de la alianza que supone la escucha de la palabra y la respuesta como persona que se realiza libremente en la historia. María ha acogido y realizado, de forma especial y primeramente, la gracia salvadora traída por Jesús.  Esta vocación no le eximió de los sentimientos humanos mas vitales, de los limites, de los condicionamientos sociales o culturales: Lejos de separarla del mundo, la gracia de Dios la sumergió mas en él. Por eso el ángel la proclama “Llena de Gracia”, y porque es llena de gracia, acepta y descubre que Dios ofrece una vida más plena para ella y para el mundo. </a:t>
            </a:r>
            <a:endParaRPr lang="es-ES" sz="1500" dirty="0"/>
          </a:p>
        </p:txBody>
      </p:sp>
    </p:spTree>
    <p:extLst>
      <p:ext uri="{BB962C8B-B14F-4D97-AF65-F5344CB8AC3E}">
        <p14:creationId xmlns:p14="http://schemas.microsoft.com/office/powerpoint/2010/main" val="328839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WordArt 2"/>
          <p:cNvSpPr>
            <a:spLocks noChangeArrowheads="1" noChangeShapeType="1" noTextEdit="1"/>
          </p:cNvSpPr>
          <p:nvPr/>
        </p:nvSpPr>
        <p:spPr bwMode="auto">
          <a:xfrm>
            <a:off x="467544" y="5229200"/>
            <a:ext cx="8352928" cy="1488776"/>
          </a:xfrm>
          <a:prstGeom prst="rect">
            <a:avLst/>
          </a:prstGeom>
        </p:spPr>
        <p:txBody>
          <a:bodyPr wrap="none" fromWordArt="1">
            <a:prstTxWarp prst="textCanDown">
              <a:avLst>
                <a:gd name="adj" fmla="val 12976"/>
              </a:avLst>
            </a:prstTxWarp>
          </a:bodyPr>
          <a:lstStyle/>
          <a:p>
            <a:pPr algn="ctr" rtl="0">
              <a:buNone/>
            </a:pPr>
            <a:r>
              <a:rPr lang="es-ES" sz="3600" b="1" kern="10" spc="0" dirty="0" smtClean="0">
                <a:ln w="15240">
                  <a:solidFill>
                    <a:srgbClr val="4F81BD"/>
                  </a:solidFill>
                  <a:round/>
                  <a:headEnd/>
                  <a:tailEnd/>
                </a:ln>
                <a:solidFill>
                  <a:srgbClr val="C00000"/>
                </a:solidFill>
                <a:effectLst>
                  <a:outerShdw dist="29783" dir="3885598" algn="ctr" rotWithShape="0">
                    <a:srgbClr val="BFBFBF">
                      <a:alpha val="74998"/>
                    </a:srgbClr>
                  </a:outerShdw>
                </a:effectLst>
                <a:latin typeface="Aventura"/>
              </a:rPr>
              <a:t>Feliz Fiesta</a:t>
            </a:r>
          </a:p>
          <a:p>
            <a:pPr algn="ctr" rtl="0">
              <a:buNone/>
            </a:pPr>
            <a:r>
              <a:rPr lang="es-ES" sz="3600" b="1" kern="10" spc="0" dirty="0" smtClean="0">
                <a:ln w="15240">
                  <a:solidFill>
                    <a:srgbClr val="4F81BD"/>
                  </a:solidFill>
                  <a:round/>
                  <a:headEnd/>
                  <a:tailEnd/>
                </a:ln>
                <a:solidFill>
                  <a:srgbClr val="C00000"/>
                </a:solidFill>
                <a:effectLst>
                  <a:outerShdw dist="29783" dir="3885598" algn="ctr" rotWithShape="0">
                    <a:srgbClr val="BFBFBF">
                      <a:alpha val="74998"/>
                    </a:srgbClr>
                  </a:outerShdw>
                </a:effectLst>
                <a:latin typeface="Aventura"/>
              </a:rPr>
              <a:t>de la Inmaculada</a:t>
            </a:r>
            <a:endParaRPr lang="es-ES" sz="3600" b="1" kern="10" spc="0" dirty="0">
              <a:ln w="15240">
                <a:solidFill>
                  <a:srgbClr val="4F81BD"/>
                </a:solidFill>
                <a:round/>
                <a:headEnd/>
                <a:tailEnd/>
              </a:ln>
              <a:solidFill>
                <a:srgbClr val="C00000"/>
              </a:solidFill>
              <a:effectLst>
                <a:outerShdw dist="29783" dir="3885598" algn="ctr" rotWithShape="0">
                  <a:srgbClr val="BFBFBF">
                    <a:alpha val="74998"/>
                  </a:srgbClr>
                </a:outerShdw>
              </a:effectLst>
              <a:latin typeface="Aventura"/>
            </a:endParaRPr>
          </a:p>
        </p:txBody>
      </p:sp>
      <p:sp>
        <p:nvSpPr>
          <p:cNvPr id="3" name="2 CuadroTexto"/>
          <p:cNvSpPr txBox="1"/>
          <p:nvPr/>
        </p:nvSpPr>
        <p:spPr>
          <a:xfrm>
            <a:off x="467544" y="332656"/>
            <a:ext cx="1368152" cy="369332"/>
          </a:xfrm>
          <a:prstGeom prst="rect">
            <a:avLst/>
          </a:prstGeom>
          <a:noFill/>
        </p:spPr>
        <p:txBody>
          <a:bodyPr wrap="square" rtlCol="0">
            <a:spAutoFit/>
          </a:bodyPr>
          <a:lstStyle/>
          <a:p>
            <a:r>
              <a:rPr lang="es-ES_tradnl" dirty="0" smtClean="0"/>
              <a:t>08/12/2015</a:t>
            </a:r>
            <a:endParaRPr lang="es-ES" dirty="0"/>
          </a:p>
        </p:txBody>
      </p:sp>
    </p:spTree>
    <p:extLst>
      <p:ext uri="{BB962C8B-B14F-4D97-AF65-F5344CB8AC3E}">
        <p14:creationId xmlns:p14="http://schemas.microsoft.com/office/powerpoint/2010/main" val="16932322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TotalTime>
  <Words>1290</Words>
  <Application>Microsoft Office PowerPoint</Application>
  <PresentationFormat>Presentación en pantalla (4:3)</PresentationFormat>
  <Paragraphs>41</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La Inmaculada Concepción:</vt:lpstr>
      <vt:lpstr>La Inmaculada: Nuestra fuerza integradora</vt:lpstr>
      <vt:lpstr>Canto: Dios de la vida</vt:lpstr>
      <vt:lpstr>Iluminación</vt:lpstr>
      <vt:lpstr>Dinámica</vt:lpstr>
      <vt:lpstr>Reflexión</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Francisco Javier</cp:lastModifiedBy>
  <cp:revision>30</cp:revision>
  <dcterms:created xsi:type="dcterms:W3CDTF">2015-11-27T14:05:25Z</dcterms:created>
  <dcterms:modified xsi:type="dcterms:W3CDTF">2015-11-30T07:54:44Z</dcterms:modified>
</cp:coreProperties>
</file>