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5"/>
    <a:srgbClr val="57066B"/>
    <a:srgbClr val="C75102"/>
    <a:srgbClr val="FF9D00"/>
    <a:srgbClr val="FF6702"/>
    <a:srgbClr val="CF3E00"/>
    <a:srgbClr val="236F7A"/>
    <a:srgbClr val="EEB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9323ED-FB7D-4A10-8DBF-64B6DB3F48D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82D58-A157-4226-86F2-D9BE0AAD798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4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5E6AF-E679-4A42-8FB8-F25BE76EADE6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60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2FE53-EC17-49A1-B470-DFC494FF30C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4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1DCC-D172-426B-BA3B-088AF4FE161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7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8E538-B475-449B-A8F1-72A9A89C8AF0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1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C1A3B-D67D-4C67-8EB8-F3B3C47463E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8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B954C-E0B5-46DB-A6B6-CCD77E45D40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1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83576-6EE6-445B-B1DE-7537A09A01C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6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6B5B9-9563-45BE-BA46-458BBDEA8A9E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9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F85EF-205C-4846-9F1D-56B34DCBF796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8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6C563BD-E9E0-4C09-9A34-E1E7110EB252}" type="slidenum">
              <a:rPr lang="en-GB"/>
              <a:pPr/>
              <a:t>‹Nº›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0188" y="476672"/>
            <a:ext cx="7467600" cy="1371600"/>
          </a:xfrm>
        </p:spPr>
        <p:txBody>
          <a:bodyPr/>
          <a:lstStyle/>
          <a:p>
            <a:r>
              <a:rPr lang="es-ES" sz="3200" dirty="0" smtClean="0">
                <a:latin typeface="Goudy Stout" pitchFamily="18" charset="0"/>
              </a:rPr>
              <a:t>Oración y Discernimiento</a:t>
            </a:r>
            <a:endParaRPr lang="es-ES" sz="3200" dirty="0">
              <a:latin typeface="Goudy Stout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02625" y="2060848"/>
            <a:ext cx="8424936" cy="3105126"/>
            <a:chOff x="1115616" y="467890"/>
            <a:chExt cx="8424936" cy="3105126"/>
          </a:xfrm>
        </p:grpSpPr>
        <p:pic>
          <p:nvPicPr>
            <p:cNvPr id="983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67890"/>
              <a:ext cx="8424936" cy="3105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308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796317"/>
              <a:ext cx="1843293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66256" y="5530883"/>
            <a:ext cx="5410200" cy="1066800"/>
          </a:xfrm>
        </p:spPr>
        <p:txBody>
          <a:bodyPr/>
          <a:lstStyle/>
          <a:p>
            <a:r>
              <a:rPr lang="es-ES" sz="4000" b="1" i="1" dirty="0" smtClean="0">
                <a:solidFill>
                  <a:srgbClr val="57066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UPC" pitchFamily="18" charset="-34"/>
                <a:cs typeface="AngsanaUPC" pitchFamily="18" charset="-34"/>
              </a:rPr>
              <a:t>En camino de Liberación</a:t>
            </a:r>
            <a:endParaRPr lang="es-ES" sz="4000" b="1" i="1" dirty="0">
              <a:solidFill>
                <a:srgbClr val="57066B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76057" y="206342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Acompañadas por </a:t>
            </a:r>
            <a:r>
              <a:rPr lang="es-ES" b="1" dirty="0" err="1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Maria</a:t>
            </a:r>
            <a:r>
              <a:rPr lang="es-ES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 Luisa </a:t>
            </a:r>
            <a:r>
              <a:rPr lang="es-ES" b="1" dirty="0" err="1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Berzosa</a:t>
            </a:r>
            <a:r>
              <a:rPr lang="es-ES" b="1" dirty="0" smtClean="0">
                <a:solidFill>
                  <a:schemeClr val="accent4">
                    <a:lumMod val="10000"/>
                  </a:schemeClr>
                </a:solidFill>
                <a:latin typeface="Agency FB" pitchFamily="34" charset="0"/>
              </a:rPr>
              <a:t>, F.I</a:t>
            </a:r>
            <a:endParaRPr lang="es-ES" b="1" dirty="0">
              <a:solidFill>
                <a:schemeClr val="accent4">
                  <a:lumMod val="1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F:\DCIM\101MSDCF\DSC04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432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269776"/>
            <a:ext cx="7543800" cy="1143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</a:effectLst>
              </a:rPr>
              <a:t>Encuentro con nosotras mismas…</a:t>
            </a:r>
            <a:endParaRPr lang="es-ES" dirty="0">
              <a:solidFill>
                <a:schemeClr val="tx1"/>
              </a:solidFill>
              <a:effectLst>
                <a:glow rad="101600">
                  <a:schemeClr val="accent4">
                    <a:lumMod val="1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7944" y="4917415"/>
            <a:ext cx="4314056" cy="1939257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En la medida que despertamos nuestra creatividad expresamos nuestra afectividad (sentimientos y emociones) y hacemos camino en la Libertad personal.</a:t>
            </a: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330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Discernimiento…</a:t>
            </a:r>
            <a:endParaRPr lang="es-ES" dirty="0">
              <a:solidFill>
                <a:srgbClr val="FF3305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97104"/>
            <a:ext cx="5309916" cy="3977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2513856" cy="2337048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La persona tiene el protagonismo, ella es la que elige lo que Dios le pone en Voluntad.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012160" y="422108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El «después» del discernimiento es el termómetro que sirve para medir si hemos tomado la decisión correcta.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3589714" cy="3573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Miradas de Dios sobre el mundo</a:t>
            </a:r>
            <a:endParaRPr lang="es-ES" dirty="0"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2801888" cy="348917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Aparajita" pitchFamily="34" charset="0"/>
                <a:cs typeface="Aparajita" pitchFamily="34" charset="0"/>
              </a:rPr>
              <a:t>Tenemos distintas miradas, imágenes o percepciones de Dios y desde allí nos movemos.</a:t>
            </a:r>
            <a:endParaRPr lang="es-E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20072" y="3573016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parajita" pitchFamily="34" charset="0"/>
                <a:cs typeface="Aparajita" pitchFamily="34" charset="0"/>
              </a:rPr>
              <a:t>Estamos llamadas a mirar de la misma manera que Jesús: reconociendo a un Dios Padre-Madre compasivo/a y misericordioso/a que se abaja a la humanidad.</a:t>
            </a:r>
            <a:endParaRPr lang="es-ES" sz="28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11997"/>
            <a:ext cx="20002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4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4624"/>
            <a:ext cx="7543800" cy="1143000"/>
          </a:xfrm>
        </p:spPr>
        <p:txBody>
          <a:bodyPr/>
          <a:lstStyle/>
          <a:p>
            <a:r>
              <a:rPr lang="es-ES" dirty="0" smtClean="0">
                <a:latin typeface="Bernard MT Condensed" pitchFamily="18" charset="0"/>
              </a:rPr>
              <a:t>Nuestra mirada al mundo de Hoy</a:t>
            </a:r>
            <a:endParaRPr lang="es-ES" dirty="0">
              <a:latin typeface="Bernard MT Condense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52364"/>
            <a:ext cx="3305944" cy="2314228"/>
          </a:xfrm>
        </p:spPr>
        <p:txBody>
          <a:bodyPr/>
          <a:lstStyle/>
          <a:p>
            <a:pPr marL="0" indent="0">
              <a:buNone/>
            </a:pPr>
            <a:r>
              <a:rPr lang="es-ES" sz="2800" b="1" dirty="0" smtClean="0">
                <a:latin typeface="Andalus" pitchFamily="18" charset="-78"/>
                <a:cs typeface="Andalus" pitchFamily="18" charset="-78"/>
              </a:rPr>
              <a:t>Necesitamos ser tocados por sus signos para que se nos abran los ojos, como los de Emaús.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2" r="9605"/>
          <a:stretch/>
        </p:blipFill>
        <p:spPr bwMode="auto">
          <a:xfrm>
            <a:off x="282416" y="4005064"/>
            <a:ext cx="5441712" cy="264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862459" y="4019921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Andalus" pitchFamily="18" charset="-78"/>
                <a:cs typeface="Andalus" pitchFamily="18" charset="-78"/>
              </a:rPr>
              <a:t>En la Pastoral hemos </a:t>
            </a:r>
          </a:p>
          <a:p>
            <a:r>
              <a:rPr lang="es-ES" sz="2800" b="1" dirty="0" smtClean="0">
                <a:latin typeface="Andalus" pitchFamily="18" charset="-78"/>
                <a:cs typeface="Andalus" pitchFamily="18" charset="-78"/>
              </a:rPr>
              <a:t>de procurar que entre </a:t>
            </a:r>
          </a:p>
          <a:p>
            <a:r>
              <a:rPr lang="es-ES" sz="2800" b="1" dirty="0" smtClean="0">
                <a:latin typeface="Andalus" pitchFamily="18" charset="-78"/>
                <a:cs typeface="Andalus" pitchFamily="18" charset="-78"/>
              </a:rPr>
              <a:t>el aire fresco del Evangelio</a:t>
            </a:r>
            <a:endParaRPr lang="es-ES" sz="2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22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1143000"/>
          </a:xfrm>
        </p:spPr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effectLst/>
                <a:latin typeface="Forte" pitchFamily="66" charset="0"/>
              </a:rPr>
              <a:t>Pedimos la oración de </a:t>
            </a:r>
            <a:r>
              <a:rPr lang="es-ES" dirty="0" err="1" smtClean="0">
                <a:solidFill>
                  <a:srgbClr val="00B0F0"/>
                </a:solidFill>
                <a:effectLst/>
                <a:latin typeface="Forte" pitchFamily="66" charset="0"/>
              </a:rPr>
              <a:t>tod@s</a:t>
            </a:r>
            <a:r>
              <a:rPr lang="es-ES" dirty="0" smtClean="0">
                <a:solidFill>
                  <a:srgbClr val="00B0F0"/>
                </a:solidFill>
                <a:effectLst/>
                <a:latin typeface="Forte" pitchFamily="66" charset="0"/>
              </a:rPr>
              <a:t>...</a:t>
            </a:r>
            <a:endParaRPr lang="es-ES" dirty="0">
              <a:solidFill>
                <a:srgbClr val="00B0F0"/>
              </a:solidFill>
              <a:effectLst/>
              <a:latin typeface="Forte" pitchFamily="66" charset="0"/>
            </a:endParaRPr>
          </a:p>
        </p:txBody>
      </p:sp>
      <p:pic>
        <p:nvPicPr>
          <p:cNvPr id="104451" name="Picture 3" descr="F:\DCIM\101MSDCF\DSC044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12831" r="8093"/>
          <a:stretch/>
        </p:blipFill>
        <p:spPr bwMode="auto">
          <a:xfrm>
            <a:off x="179512" y="2852936"/>
            <a:ext cx="4726548" cy="37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119864" cy="151216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FFFF00"/>
                </a:solidFill>
                <a:latin typeface="Centaur" pitchFamily="18" charset="0"/>
              </a:rPr>
              <a:t>Hasta aquí hemos estado descubriendo nuestro aroma y perfume en compañía de </a:t>
            </a:r>
            <a:r>
              <a:rPr lang="es-ES" dirty="0" err="1" smtClean="0">
                <a:solidFill>
                  <a:srgbClr val="FFFF00"/>
                </a:solidFill>
                <a:latin typeface="Centaur" pitchFamily="18" charset="0"/>
              </a:rPr>
              <a:t>l@s</a:t>
            </a:r>
            <a:r>
              <a:rPr lang="es-ES" dirty="0" smtClean="0">
                <a:solidFill>
                  <a:srgbClr val="FFFF00"/>
                </a:solidFill>
                <a:latin typeface="Centaur" pitchFamily="18" charset="0"/>
              </a:rPr>
              <a:t> </a:t>
            </a:r>
            <a:r>
              <a:rPr lang="es-ES" dirty="0" err="1" smtClean="0">
                <a:solidFill>
                  <a:srgbClr val="FFFF00"/>
                </a:solidFill>
                <a:latin typeface="Centaur" pitchFamily="18" charset="0"/>
              </a:rPr>
              <a:t>otr@s</a:t>
            </a:r>
            <a:r>
              <a:rPr lang="es-ES" dirty="0" smtClean="0">
                <a:solidFill>
                  <a:srgbClr val="FFFF00"/>
                </a:solidFill>
                <a:latin typeface="Centaur" pitchFamily="18" charset="0"/>
              </a:rPr>
              <a:t>. </a:t>
            </a:r>
            <a:endParaRPr lang="es-ES" dirty="0">
              <a:solidFill>
                <a:srgbClr val="FFFF00"/>
              </a:solidFill>
              <a:latin typeface="Centaur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43402" y="2780928"/>
            <a:ext cx="32883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Centaur" pitchFamily="18" charset="0"/>
              </a:rPr>
              <a:t>Ahora nos llega el momento de estar a los pies del maestro en los Ejercicios Espirituales de Mes. </a:t>
            </a:r>
            <a:r>
              <a:rPr lang="es-ES" sz="3200" dirty="0">
                <a:solidFill>
                  <a:srgbClr val="FFFF00"/>
                </a:solidFill>
                <a:latin typeface="Centaur" pitchFamily="18" charset="0"/>
              </a:rPr>
              <a:t>C</a:t>
            </a:r>
            <a:r>
              <a:rPr lang="es-ES" sz="3200" dirty="0" smtClean="0">
                <a:solidFill>
                  <a:srgbClr val="FFFF00"/>
                </a:solidFill>
                <a:latin typeface="Centaur" pitchFamily="18" charset="0"/>
              </a:rPr>
              <a:t>ontamos con sus oraciones.</a:t>
            </a:r>
            <a:endParaRPr lang="es-ES" sz="3200" dirty="0">
              <a:solidFill>
                <a:srgbClr val="FFFF00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1143000"/>
          </a:xfrm>
        </p:spPr>
        <p:txBody>
          <a:bodyPr/>
          <a:lstStyle/>
          <a:p>
            <a:pPr algn="ctr"/>
            <a:r>
              <a:rPr lang="es-ES" dirty="0" smtClean="0"/>
              <a:t>Gracias por acompañarnos en la distancia…</a:t>
            </a:r>
            <a:endParaRPr lang="es-ES" dirty="0"/>
          </a:p>
        </p:txBody>
      </p:sp>
      <p:pic>
        <p:nvPicPr>
          <p:cNvPr id="103426" name="Picture 2" descr="F:\DCIM\101___02\IMG_0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5823359" cy="43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72121">
  <a:themeElements>
    <a:clrScheme name="Tema de Offic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Tema de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01072121</Template>
  <TotalTime>110</TotalTime>
  <Words>220</Words>
  <Application>Microsoft Office PowerPoint</Application>
  <PresentationFormat>Presentación en pantalla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01072121</vt:lpstr>
      <vt:lpstr>Oración y Discernimiento</vt:lpstr>
      <vt:lpstr>Encuentro con nosotras mismas…</vt:lpstr>
      <vt:lpstr>Discernimiento…</vt:lpstr>
      <vt:lpstr>Miradas de Dios sobre el mundo</vt:lpstr>
      <vt:lpstr>Nuestra mirada al mundo de Hoy</vt:lpstr>
      <vt:lpstr>Pedimos la oración de tod@s...</vt:lpstr>
      <vt:lpstr>Gracias por acompañarnos en la distancia…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Oración y Discernimiento</dc:title>
  <dc:creator>DEISI</dc:creator>
  <cp:lastModifiedBy>DEISI</cp:lastModifiedBy>
  <cp:revision>11</cp:revision>
  <dcterms:created xsi:type="dcterms:W3CDTF">2015-02-23T13:51:14Z</dcterms:created>
  <dcterms:modified xsi:type="dcterms:W3CDTF">2015-02-23T22:53:45Z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TC010721213082</vt:lpwstr>
  </property>
</Properties>
</file>