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7" r:id="rId7"/>
    <p:sldId id="260" r:id="rId8"/>
    <p:sldId id="261" r:id="rId9"/>
    <p:sldId id="262" r:id="rId10"/>
    <p:sldId id="265" r:id="rId11"/>
    <p:sldId id="264" r:id="rId12"/>
    <p:sldId id="274" r:id="rId13"/>
    <p:sldId id="275" r:id="rId14"/>
    <p:sldId id="276" r:id="rId15"/>
    <p:sldId id="268" r:id="rId16"/>
    <p:sldId id="266" r:id="rId17"/>
    <p:sldId id="273" r:id="rId18"/>
    <p:sldId id="269" r:id="rId19"/>
    <p:sldId id="270" r:id="rId20"/>
    <p:sldId id="271" r:id="rId21"/>
    <p:sldId id="272" r:id="rId22"/>
    <p:sldId id="277" r:id="rId23"/>
    <p:sldId id="278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014"/>
    <a:srgbClr val="E74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1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129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22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79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43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4504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607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833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11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32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60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4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82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651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84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03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961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9826-3D24-4680-BD75-7B004CFD4A55}" type="datetimeFigureOut">
              <a:rPr lang="es-ES" smtClean="0"/>
              <a:t>19/05/2016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2E9EFF2-0E8D-464B-B06F-C2374177DD2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5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package" Target="../embeddings/Microsoft_Word_Document1.doc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stes.cat/" TargetMode="External"/><Relationship Id="rId2" Type="http://schemas.openxmlformats.org/officeDocument/2006/relationships/hyperlink" Target="http://www.delejovebcn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www.montserratjove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t="1544" r="28467" b="6451"/>
          <a:stretch/>
        </p:blipFill>
        <p:spPr>
          <a:xfrm>
            <a:off x="1007861" y="2254468"/>
            <a:ext cx="4683491" cy="44616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0786" y="362606"/>
            <a:ext cx="7198613" cy="1718442"/>
          </a:xfrm>
        </p:spPr>
        <p:txBody>
          <a:bodyPr/>
          <a:lstStyle/>
          <a:p>
            <a:r>
              <a:rPr lang="es-ES" dirty="0" smtClean="0"/>
              <a:t>PASTORAL JUVENIL   </a:t>
            </a:r>
            <a:br>
              <a:rPr lang="es-ES" dirty="0" smtClean="0"/>
            </a:br>
            <a:r>
              <a:rPr lang="es-ES" dirty="0" smtClean="0"/>
              <a:t>MIC CATALUNYA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385035" y="4020208"/>
            <a:ext cx="3499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Curso </a:t>
            </a:r>
            <a:endParaRPr lang="es-ES" sz="4800" dirty="0" smtClean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lang="es-ES" sz="4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2015-2016</a:t>
            </a:r>
            <a:endParaRPr lang="es-ES" sz="4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 descr="C:\Users\Mercè Montells\Desktop\el mejor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1" y="362606"/>
            <a:ext cx="1229710" cy="1087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0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534280" cy="651641"/>
          </a:xfrm>
        </p:spPr>
        <p:txBody>
          <a:bodyPr/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r="4420"/>
          <a:stretch/>
        </p:blipFill>
        <p:spPr>
          <a:xfrm>
            <a:off x="7898524" y="502302"/>
            <a:ext cx="3862552" cy="60125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r="3093"/>
          <a:stretch/>
        </p:blipFill>
        <p:spPr>
          <a:xfrm>
            <a:off x="283779" y="1338407"/>
            <a:ext cx="3499945" cy="53490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6" r="11486" b="5967"/>
          <a:stretch/>
        </p:blipFill>
        <p:spPr>
          <a:xfrm>
            <a:off x="3957146" y="1753667"/>
            <a:ext cx="3632812" cy="38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8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5439687" cy="730469"/>
          </a:xfrm>
        </p:spPr>
        <p:txBody>
          <a:bodyPr/>
          <a:lstStyle/>
          <a:p>
            <a:r>
              <a:rPr lang="es-ES" dirty="0" smtClean="0"/>
              <a:t>ACTIVIDADES  COLEGIOS </a:t>
            </a:r>
            <a:endParaRPr lang="es-ES" dirty="0"/>
          </a:p>
        </p:txBody>
      </p:sp>
      <p:pic>
        <p:nvPicPr>
          <p:cNvPr id="4" name="Imagen 3" descr="C:\Users\professor\Downloads\IMG_688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32" y="2317531"/>
            <a:ext cx="5439687" cy="387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5802"/>
          <a:stretch/>
        </p:blipFill>
        <p:spPr>
          <a:xfrm rot="5400000">
            <a:off x="5715135" y="1515040"/>
            <a:ext cx="6199682" cy="38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982487" cy="730469"/>
          </a:xfrm>
        </p:spPr>
        <p:txBody>
          <a:bodyPr/>
          <a:lstStyle/>
          <a:p>
            <a:r>
              <a:rPr lang="es-ES" dirty="0" smtClean="0"/>
              <a:t>ACTIVIDADES COLEGIOS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10337" r="14222" b="52454"/>
          <a:stretch/>
        </p:blipFill>
        <p:spPr>
          <a:xfrm>
            <a:off x="5785945" y="189186"/>
            <a:ext cx="6267082" cy="2301766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5" b="7944"/>
          <a:stretch/>
        </p:blipFill>
        <p:spPr>
          <a:xfrm>
            <a:off x="398174" y="1940964"/>
            <a:ext cx="8036377" cy="472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6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9165" y="513703"/>
            <a:ext cx="4609041" cy="62558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521974"/>
              </p:ext>
            </p:extLst>
          </p:nvPr>
        </p:nvGraphicFramePr>
        <p:xfrm>
          <a:off x="945931" y="1629433"/>
          <a:ext cx="8702566" cy="4412593"/>
        </p:xfrm>
        <a:graphic>
          <a:graphicData uri="http://schemas.openxmlformats.org/drawingml/2006/table">
            <a:tbl>
              <a:tblPr firstRow="1" firstCol="1" bandRow="1"/>
              <a:tblGrid>
                <a:gridCol w="2146601"/>
                <a:gridCol w="2386229"/>
                <a:gridCol w="2192160"/>
                <a:gridCol w="1977576"/>
              </a:tblGrid>
              <a:tr h="10919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ALEGRE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MALHUMORAT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TIMID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3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OBERT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BON COMPANY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EDUCAT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SINCER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 SINCER                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JUGANER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MANDRÓS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TRANQUIL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NERVIÓS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7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CREATIU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ORDENAT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ENTUSIASTA</a:t>
                      </a:r>
                      <a:endParaRPr lang="es-E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IMPACIENT</a:t>
                      </a:r>
                      <a:endParaRPr lang="es-E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594" marR="565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87" name="Imagen 3" descr="http://img.freepik.com/free-vector/cartoon-mouths_23-2147515211.jpg?size=338c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1" t="51691" r="3720" b="32607"/>
          <a:stretch>
            <a:fillRect/>
          </a:stretch>
        </p:blipFill>
        <p:spPr bwMode="auto">
          <a:xfrm>
            <a:off x="1426506" y="1937231"/>
            <a:ext cx="1181100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Imagen 16" descr="http://img.freepik.com/free-vector/cartoon-mouths_23-2147515211.jpg?size=338c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8" t="6206" r="36911" b="77235"/>
          <a:stretch>
            <a:fillRect/>
          </a:stretch>
        </p:blipFill>
        <p:spPr bwMode="auto">
          <a:xfrm>
            <a:off x="3740992" y="1932179"/>
            <a:ext cx="1081088" cy="69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Imagen 18" descr="http://img.freepik.com/free-vector/cartoon-mouths_23-2147515211.jpg?size=338c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9" t="3619" r="697" b="76204"/>
          <a:stretch>
            <a:fillRect/>
          </a:stretch>
        </p:blipFill>
        <p:spPr bwMode="auto">
          <a:xfrm>
            <a:off x="7914083" y="1909298"/>
            <a:ext cx="1330325" cy="74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Imagen 28" descr="http://img.freepik.com/free-vector/cartoon-mouths_23-2147515211.jpg?size=338c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0" t="74469" r="33257" b="12080"/>
          <a:stretch>
            <a:fillRect/>
          </a:stretch>
        </p:blipFill>
        <p:spPr bwMode="auto">
          <a:xfrm>
            <a:off x="5905498" y="1932179"/>
            <a:ext cx="1247775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Imagen 20" descr="http://us.123rf.com/450wm/seamartini/seamartini1502/seamartini150200116/36299638-dibujos-de-caras-con-diferentes-expresiones-sobre-todo-feliz-y-sonriente-con-los-ojos-y-la-boca-los-.jpg?ver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t="73187" r="55661" b="20184"/>
          <a:stretch>
            <a:fillRect/>
          </a:stretch>
        </p:blipFill>
        <p:spPr bwMode="auto">
          <a:xfrm>
            <a:off x="3873500" y="3069310"/>
            <a:ext cx="7810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Imagen 21" descr="http://us.123rf.com/450wm/seamartini/seamartini1502/seamartini150200116/36299638-dibujos-de-caras-con-diferentes-expresiones-sobre-todo-feliz-y-sonriente-con-los-ojos-y-la-boca-los-.jpg?ver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7" t="616" b="88307"/>
          <a:stretch>
            <a:fillRect/>
          </a:stretch>
        </p:blipFill>
        <p:spPr bwMode="auto">
          <a:xfrm>
            <a:off x="1576580" y="2888505"/>
            <a:ext cx="970565" cy="7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Imagen 22" descr="http://us.123rf.com/450wm/seamartini/seamartini1502/seamartini150200116/36299638-dibujos-de-caras-con-diferentes-expresiones-sobre-todo-feliz-y-sonriente-con-los-ojos-y-la-boca-los-.jpg?ver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1761" r="78098" b="89142"/>
          <a:stretch>
            <a:fillRect/>
          </a:stretch>
        </p:blipFill>
        <p:spPr bwMode="auto">
          <a:xfrm>
            <a:off x="8151427" y="2930526"/>
            <a:ext cx="981075" cy="7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Imagen 24" descr="http://us.123rf.com/450wm/seamartini/seamartini1502/seamartini150200116/36299638-dibujos-de-caras-con-diferentes-expresiones-sobre-todo-feliz-y-sonriente-con-los-ojos-y-la-boca-los-.jpg?ver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76341" r="27216" b="16412"/>
          <a:stretch>
            <a:fillRect/>
          </a:stretch>
        </p:blipFill>
        <p:spPr bwMode="auto">
          <a:xfrm>
            <a:off x="5980905" y="3032125"/>
            <a:ext cx="109696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Imagen 30" descr="Resultado de imagen de fondos de colo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5" y="5232428"/>
            <a:ext cx="1687802" cy="7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Imagen 31" descr="Resultado de imagen de fondos de colo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5232428"/>
            <a:ext cx="20447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Imagen 32" descr="http://www.fondosgratis.mx/imagenItem/2657/1366/colo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94" y="5185269"/>
            <a:ext cx="1728788" cy="7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Imagen 33" descr="Resultado de imagen de fondos de colo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103" y="5302660"/>
            <a:ext cx="16097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ra sonriente 38"/>
          <p:cNvSpPr>
            <a:spLocks/>
          </p:cNvSpPr>
          <p:nvPr/>
        </p:nvSpPr>
        <p:spPr>
          <a:xfrm>
            <a:off x="1458858" y="3993248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40" name="Cara sonriente 39"/>
          <p:cNvSpPr>
            <a:spLocks/>
          </p:cNvSpPr>
          <p:nvPr/>
        </p:nvSpPr>
        <p:spPr>
          <a:xfrm>
            <a:off x="3806825" y="3990374"/>
            <a:ext cx="914400" cy="914400"/>
          </a:xfrm>
          <a:prstGeom prst="smileyFace">
            <a:avLst/>
          </a:prstGeom>
          <a:solidFill>
            <a:srgbClr val="7030A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41" name="Cara sonriente 40"/>
          <p:cNvSpPr>
            <a:spLocks/>
          </p:cNvSpPr>
          <p:nvPr/>
        </p:nvSpPr>
        <p:spPr>
          <a:xfrm>
            <a:off x="6154792" y="3990374"/>
            <a:ext cx="914400" cy="914400"/>
          </a:xfrm>
          <a:prstGeom prst="smileyFace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42" name="Cara sonriente 41"/>
          <p:cNvSpPr>
            <a:spLocks/>
          </p:cNvSpPr>
          <p:nvPr/>
        </p:nvSpPr>
        <p:spPr>
          <a:xfrm>
            <a:off x="8184765" y="3994015"/>
            <a:ext cx="914400" cy="914400"/>
          </a:xfrm>
          <a:prstGeom prst="smileyFac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" name="Rectangle 45"/>
          <p:cNvSpPr>
            <a:spLocks noChangeArrowheads="1"/>
          </p:cNvSpPr>
          <p:nvPr/>
        </p:nvSpPr>
        <p:spPr bwMode="auto">
          <a:xfrm>
            <a:off x="1818083" y="41413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10128557" y="1800754"/>
            <a:ext cx="1116012" cy="674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RETALLA I ENGANXA A LA FIGURA</a:t>
            </a:r>
            <a:endParaRPr kumimoji="0" lang="ca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1953489" y="810360"/>
            <a:ext cx="708943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alt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ca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 HA UN TRESOR DINS TEU: DESCOBREIX-LO!!!</a:t>
            </a:r>
            <a:endParaRPr kumimoji="0" lang="ca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Cuadro de texto 2"/>
          <p:cNvSpPr txBox="1">
            <a:spLocks noChangeArrowheads="1"/>
          </p:cNvSpPr>
          <p:nvPr/>
        </p:nvSpPr>
        <p:spPr bwMode="auto">
          <a:xfrm>
            <a:off x="10172853" y="2899448"/>
            <a:ext cx="1116012" cy="674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RETALLA I ENGANXA A LA FIGURA</a:t>
            </a:r>
            <a:endParaRPr kumimoji="0" lang="ca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Cuadro de texto 2"/>
          <p:cNvSpPr txBox="1">
            <a:spLocks noChangeArrowheads="1"/>
          </p:cNvSpPr>
          <p:nvPr/>
        </p:nvSpPr>
        <p:spPr bwMode="auto">
          <a:xfrm>
            <a:off x="10128874" y="4209449"/>
            <a:ext cx="1115695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 LA FIGURA</a:t>
            </a:r>
            <a:endParaRPr lang="es-E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Cuadro de texto 2"/>
          <p:cNvSpPr txBox="1">
            <a:spLocks noChangeArrowheads="1"/>
          </p:cNvSpPr>
          <p:nvPr/>
        </p:nvSpPr>
        <p:spPr bwMode="auto">
          <a:xfrm>
            <a:off x="10128874" y="5307520"/>
            <a:ext cx="1115695" cy="466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a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DIBUIXA EL FONS</a:t>
            </a:r>
            <a:endParaRPr lang="es-E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100" y="695434"/>
            <a:ext cx="5092845" cy="660400"/>
          </a:xfrm>
        </p:spPr>
        <p:txBody>
          <a:bodyPr/>
          <a:lstStyle/>
          <a:p>
            <a:r>
              <a:rPr lang="es-ES" dirty="0" smtClean="0"/>
              <a:t>ACTIVIDADES COLEGIOS</a:t>
            </a:r>
            <a:endParaRPr lang="es-ES" dirty="0"/>
          </a:p>
        </p:txBody>
      </p:sp>
      <p:pic>
        <p:nvPicPr>
          <p:cNvPr id="5" name="Imagen 4" descr="Resultado de imagen de monigot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93" y="695434"/>
            <a:ext cx="3957145" cy="56976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834991" y="2763194"/>
            <a:ext cx="599089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altLang="es-E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s-E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 HA UN TRESOR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altLang="es-ES" sz="32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altLang="es-ES" sz="32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ca-ES" altLang="es-E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DINS TEU: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a-ES" altLang="es-ES" sz="32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altLang="es-ES" sz="32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kumimoji="0" lang="ca-ES" altLang="es-E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DESCOBREIX-LO!!!</a:t>
            </a:r>
            <a:endParaRPr kumimoji="0" lang="ca-ES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0" t="36759" r="9308" b="1"/>
          <a:stretch/>
        </p:blipFill>
        <p:spPr>
          <a:xfrm>
            <a:off x="5563384" y="3595130"/>
            <a:ext cx="4414344" cy="315191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705480" cy="683172"/>
          </a:xfrm>
        </p:spPr>
        <p:txBody>
          <a:bodyPr/>
          <a:lstStyle/>
          <a:p>
            <a:r>
              <a:rPr lang="es-ES" dirty="0" smtClean="0"/>
              <a:t>ACTIVIDADES  PJ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7" y="1545021"/>
            <a:ext cx="5472192" cy="307810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39" y="492563"/>
            <a:ext cx="6027683" cy="33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67" y="2706972"/>
            <a:ext cx="6572471" cy="369701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563590" cy="683172"/>
          </a:xfrm>
        </p:spPr>
        <p:txBody>
          <a:bodyPr/>
          <a:lstStyle/>
          <a:p>
            <a:r>
              <a:rPr lang="es-ES" dirty="0" smtClean="0"/>
              <a:t>ACTIVIDADES  PJ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17" y="379084"/>
            <a:ext cx="5368302" cy="40105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42155" r="70967" b="47375"/>
          <a:stretch/>
        </p:blipFill>
        <p:spPr>
          <a:xfrm rot="21282732">
            <a:off x="450529" y="1704921"/>
            <a:ext cx="2850155" cy="16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610887" cy="667407"/>
          </a:xfrm>
        </p:spPr>
        <p:txBody>
          <a:bodyPr/>
          <a:lstStyle/>
          <a:p>
            <a:r>
              <a:rPr lang="es-ES" dirty="0" smtClean="0"/>
              <a:t>ACTIVIDADES  PJ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8" y="189178"/>
            <a:ext cx="4602450" cy="6511168"/>
          </a:xfrm>
        </p:spPr>
      </p:pic>
      <p:pic>
        <p:nvPicPr>
          <p:cNvPr id="5" name="2 Imagen" descr="portada 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334" y="1403130"/>
            <a:ext cx="5044965" cy="27432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65788" y="4477408"/>
            <a:ext cx="3952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EC8014"/>
                </a:solidFill>
              </a:rPr>
              <a:t>SEMANA DE SERVICIO</a:t>
            </a:r>
          </a:p>
          <a:p>
            <a:pPr algn="ctr"/>
            <a:r>
              <a:rPr lang="es-ES" sz="2400" b="1" dirty="0" smtClean="0">
                <a:solidFill>
                  <a:srgbClr val="EC8014"/>
                </a:solidFill>
              </a:rPr>
              <a:t>Dirigido a  ADOLESCENTES</a:t>
            </a:r>
            <a:endParaRPr lang="es-ES" sz="2400" b="1" dirty="0">
              <a:solidFill>
                <a:srgbClr val="EC8014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868152" y="5408649"/>
            <a:ext cx="27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EC8014"/>
                </a:solidFill>
              </a:rPr>
              <a:t>4 a 7 de julio 2016</a:t>
            </a:r>
            <a:endParaRPr lang="es-ES" sz="2400" dirty="0">
              <a:solidFill>
                <a:srgbClr val="EC8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610887" cy="714703"/>
          </a:xfrm>
        </p:spPr>
        <p:txBody>
          <a:bodyPr/>
          <a:lstStyle/>
          <a:p>
            <a:r>
              <a:rPr lang="es-ES" dirty="0" smtClean="0"/>
              <a:t>MATERIALES  PJ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792956"/>
              </p:ext>
            </p:extLst>
          </p:nvPr>
        </p:nvGraphicFramePr>
        <p:xfrm>
          <a:off x="1910253" y="1324303"/>
          <a:ext cx="7785539" cy="54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4" imgW="11477932" imgH="8053968" progId="Word.Document.12">
                  <p:embed/>
                </p:oleObj>
              </mc:Choice>
              <mc:Fallback>
                <p:oleObj name="Document" r:id="rId4" imgW="11477932" imgH="80539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0253" y="1324303"/>
                        <a:ext cx="7785539" cy="546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62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421700" cy="651641"/>
          </a:xfrm>
        </p:spPr>
        <p:txBody>
          <a:bodyPr>
            <a:normAutofit/>
          </a:bodyPr>
          <a:lstStyle/>
          <a:p>
            <a:r>
              <a:rPr lang="es-ES" dirty="0" smtClean="0"/>
              <a:t>MATERIALES  PJ</a:t>
            </a:r>
            <a:endParaRPr lang="es-ES" dirty="0"/>
          </a:p>
        </p:txBody>
      </p:sp>
      <p:pic>
        <p:nvPicPr>
          <p:cNvPr id="4" name="1 Imagen" descr="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7694" y="1359339"/>
            <a:ext cx="6997423" cy="439858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68405" y="1573549"/>
            <a:ext cx="6096000" cy="9864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a-ES" sz="5400" b="1" dirty="0">
                <a:solidFill>
                  <a:srgbClr val="FF0000"/>
                </a:solidFill>
                <a:latin typeface="Maiandra GD"/>
                <a:ea typeface="Calibri" panose="020F0502020204030204" pitchFamily="34" charset="0"/>
                <a:cs typeface="Arial" panose="020B0604020202020204" pitchFamily="34" charset="0"/>
              </a:rPr>
              <a:t>TU ETS LA CLAU</a:t>
            </a:r>
            <a:endParaRPr lang="es-E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714457" y="5789303"/>
            <a:ext cx="5101459" cy="907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a-ES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MIC  t’oferim un recull </a:t>
            </a:r>
            <a:r>
              <a:rPr lang="ca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d’activitats.</a:t>
            </a:r>
            <a:endParaRPr lang="es-ES" sz="20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a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T’ANIMEM </a:t>
            </a:r>
            <a:r>
              <a:rPr lang="ca-ES" sz="20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PARTICIPAR-HI</a:t>
            </a:r>
            <a:endParaRPr lang="es-E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C:\Users\Mercè Montells\Desktop\el mejor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666" y="5789303"/>
            <a:ext cx="952500" cy="87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58" y="3922911"/>
            <a:ext cx="6001338" cy="17503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61" y="3529540"/>
            <a:ext cx="4233255" cy="31749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2658" y="530760"/>
            <a:ext cx="8596668" cy="809297"/>
          </a:xfrm>
        </p:spPr>
        <p:txBody>
          <a:bodyPr/>
          <a:lstStyle/>
          <a:p>
            <a:r>
              <a:rPr lang="es-ES" dirty="0" smtClean="0"/>
              <a:t>ÁMBITOS de TRABAJO del EQUIP de PJ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50570"/>
          </a:xfrm>
        </p:spPr>
        <p:txBody>
          <a:bodyPr>
            <a:normAutofit lnSpcReduction="10000"/>
          </a:bodyPr>
          <a:lstStyle/>
          <a:p>
            <a:r>
              <a:rPr lang="es-ES" sz="3200" dirty="0" smtClean="0"/>
              <a:t>Colegios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3200" dirty="0" smtClean="0"/>
              <a:t>Pastoral juvenil</a:t>
            </a:r>
          </a:p>
          <a:p>
            <a:endParaRPr lang="es-ES" dirty="0"/>
          </a:p>
        </p:txBody>
      </p:sp>
      <p:pic>
        <p:nvPicPr>
          <p:cNvPr id="5" name="Imagen 4" descr="N:\USUARIS\CURS 14-15\20141120_1631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1079" y="1589797"/>
            <a:ext cx="3710803" cy="251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340057"/>
            <a:ext cx="3443804" cy="25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926197" cy="714703"/>
          </a:xfrm>
        </p:spPr>
        <p:txBody>
          <a:bodyPr/>
          <a:lstStyle/>
          <a:p>
            <a:r>
              <a:rPr lang="es-ES" dirty="0" smtClean="0"/>
              <a:t>MATERIALES  PJ</a:t>
            </a:r>
            <a:endParaRPr lang="es-ES" dirty="0"/>
          </a:p>
        </p:txBody>
      </p:sp>
      <p:pic>
        <p:nvPicPr>
          <p:cNvPr id="4" name="2 Imagen" descr="portada 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9255" y="1324303"/>
            <a:ext cx="8529145" cy="398012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042743" y="5443507"/>
            <a:ext cx="5101459" cy="104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a-E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MIC  t’oferim un recull </a:t>
            </a:r>
            <a:r>
              <a:rPr lang="ca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d’activitats.</a:t>
            </a:r>
            <a:endParaRPr lang="es-ES" sz="24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a-E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T’ANIMEM </a:t>
            </a:r>
            <a:r>
              <a:rPr lang="ca-E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PARTICIPAR-HI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C:\Users\Mercè Montells\Desktop\el mejor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85" y="5527904"/>
            <a:ext cx="952500" cy="87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2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15838" cy="698938"/>
          </a:xfrm>
        </p:spPr>
        <p:txBody>
          <a:bodyPr/>
          <a:lstStyle/>
          <a:p>
            <a:r>
              <a:rPr lang="es-ES" smtClean="0"/>
              <a:t>MATERIALES  PJ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639868" y="1223837"/>
            <a:ext cx="5734840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a-ES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PROPOSTA D’ACTIVITATS PRIMAVERA-ESTIU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77334" y="1975945"/>
            <a:ext cx="3457575" cy="2438400"/>
          </a:xfrm>
          <a:prstGeom prst="rect">
            <a:avLst/>
          </a:prstGeom>
          <a:solidFill>
            <a:srgbClr val="FFFFFF"/>
          </a:solidFill>
          <a:ln w="349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ESTACIÓ D’ENLLAÇ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Per a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adolescents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i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joves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que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vulguin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viure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un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divendres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diferent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celebrant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i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descobrint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la fe de formes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sorprenents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! 21h a 23h.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/>
            </a:r>
            <a:b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15/04/16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: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Som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tan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diferents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?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 Una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trobada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amb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joves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catòlics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filipins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xinesos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,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ucraïnesos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/>
            </a:r>
            <a:br>
              <a:rPr kumimoji="0" lang="es-ES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</a:b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3/06/16: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 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Corre la Cursa de la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misericòrdia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!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 Una cursa nocturna per la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ciutat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  <a:hlinkClick r:id="rId2"/>
              </a:rPr>
              <a:t>http://www.delejovebcn.com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 de texto 2"/>
          <p:cNvSpPr txBox="1">
            <a:spLocks noChangeArrowheads="1"/>
          </p:cNvSpPr>
          <p:nvPr/>
        </p:nvSpPr>
        <p:spPr bwMode="auto">
          <a:xfrm>
            <a:off x="7625966" y="1308538"/>
            <a:ext cx="3413125" cy="3941379"/>
          </a:xfrm>
          <a:prstGeom prst="rect">
            <a:avLst/>
          </a:prstGeom>
          <a:solidFill>
            <a:srgbClr val="FFFFFF"/>
          </a:solidFill>
          <a:ln w="349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PASQUES JOVES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PASQUA JOVE CLAVER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Del 24 al 27 de </a:t>
            </a:r>
            <a:r>
              <a:rPr kumimoji="0" lang="es-ES" altLang="zh-CN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Març</a:t>
            </a: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Col·legi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Claver de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Raimat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(Lleida)</a:t>
            </a:r>
            <a:r>
              <a:rPr kumimoji="0" lang="es-ES" altLang="es-ES" sz="11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Per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més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informació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sng" strike="noStrike" cap="none" normalizeH="0" baseline="0" dirty="0" smtClean="0">
                <a:ln>
                  <a:noFill/>
                </a:ln>
                <a:solidFill>
                  <a:srgbClr val="0563C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www.jesuites.net/pasqua-jove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es-ES" altLang="zh-CN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PASQUAVELLANES2016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Del 24 al 27 de </a:t>
            </a:r>
            <a:r>
              <a:rPr kumimoji="0" lang="es-ES" altLang="zh-CN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Març</a:t>
            </a: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2016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Inscripcions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fins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a l’11 de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Març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Per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més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informació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lang="es-ES" altLang="zh-CN" sz="1100" u="sng" dirty="0">
                <a:solidFill>
                  <a:srgbClr val="00B0F0"/>
                </a:solidFill>
                <a:latin typeface="Trebuchet MS" panose="020B0603020202020204" pitchFamily="34" charset="0"/>
                <a:ea typeface="SimSun" panose="02010600030101010101" pitchFamily="2" charset="-122"/>
                <a:hlinkClick r:id="rId3"/>
              </a:rPr>
              <a:t>www.maristes.cat</a:t>
            </a:r>
            <a:r>
              <a:rPr lang="es-ES" altLang="zh-CN" sz="1100" u="sng" dirty="0">
                <a:solidFill>
                  <a:srgbClr val="00B0F0"/>
                </a:solidFill>
                <a:latin typeface="Trebuchet MS" panose="020B0603020202020204" pitchFamily="34" charset="0"/>
                <a:ea typeface="SimSun" panose="02010600030101010101" pitchFamily="2" charset="-122"/>
              </a:rPr>
              <a:t>/</a:t>
            </a:r>
            <a:r>
              <a:rPr kumimoji="0" lang="es-ES" altLang="zh-CN" sz="1100" b="0" i="0" u="sng" strike="noStrike" cap="none" normalizeH="0" baseline="0" dirty="0" smtClean="0">
                <a:ln>
                  <a:noFill/>
                </a:ln>
                <a:solidFill>
                  <a:srgbClr val="0563C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pasqua/</a:t>
            </a:r>
            <a:endParaRPr kumimoji="0" lang="es-ES" altLang="zh-CN" sz="1100" b="0" i="0" u="sng" strike="noStrike" cap="none" normalizeH="0" baseline="0" dirty="0" smtClean="0">
              <a:ln>
                <a:noFill/>
              </a:ln>
              <a:solidFill>
                <a:srgbClr val="0563C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sng" strike="noStrike" cap="none" normalizeH="0" baseline="0" dirty="0" err="1" smtClean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Tlf</a:t>
            </a:r>
            <a:r>
              <a:rPr kumimoji="0" lang="es-ES" altLang="zh-CN" sz="1100" b="0" i="0" u="sng" strike="noStrike" cap="none" normalizeH="0" baseline="0" dirty="0" smtClean="0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 934908146</a:t>
            </a:r>
            <a:endParaRPr kumimoji="0" lang="es-E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uadro de texto 5"/>
          <p:cNvSpPr txBox="1">
            <a:spLocks noChangeArrowheads="1"/>
          </p:cNvSpPr>
          <p:nvPr/>
        </p:nvSpPr>
        <p:spPr bwMode="auto">
          <a:xfrm>
            <a:off x="4637425" y="2913116"/>
            <a:ext cx="2486025" cy="3122613"/>
          </a:xfrm>
          <a:prstGeom prst="rect">
            <a:avLst/>
          </a:prstGeom>
          <a:solidFill>
            <a:srgbClr val="FFFFFF"/>
          </a:solidFill>
          <a:ln w="34925">
            <a:solidFill>
              <a:srgbClr val="33CC3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CAFÈ YOUCAT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Un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espai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per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debatre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els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temes que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ens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preocupen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amb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un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expert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i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altres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joves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com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tu.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Diumenges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18h a 20h al pis superior del claustre de Santa Anna.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17/04/16: 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La fe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és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enemiga de la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ciència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?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 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Debat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entre un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científic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ateu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i un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cristià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15/05/16: 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Ser home o dona es </a:t>
            </a:r>
            <a:r>
              <a:rPr kumimoji="0" lang="es-ES" altLang="zh-CN" sz="11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tria</a:t>
            </a:r>
            <a:r>
              <a:rPr kumimoji="0" lang="es-ES" altLang="zh-CN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?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 La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ideologia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gènere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i les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seves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conseqüències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es-ES" altLang="zh-CN" sz="1100" u="sng" dirty="0">
                <a:solidFill>
                  <a:srgbClr val="0563C1"/>
                </a:solidFill>
                <a:latin typeface="Trebuchet MS" panose="020B0603020202020204" pitchFamily="34" charset="0"/>
                <a:ea typeface="SimSun" panose="02010600030101010101" pitchFamily="2" charset="-122"/>
                <a:hlinkClick r:id="rId2"/>
              </a:rPr>
              <a:t>http://www.delejovebcn.com</a:t>
            </a:r>
            <a:endParaRPr lang="es-ES" altLang="zh-CN" sz="1100" u="sng" dirty="0">
              <a:solidFill>
                <a:srgbClr val="0563C1"/>
              </a:solidFill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860914" y="5427716"/>
            <a:ext cx="2943225" cy="1216025"/>
          </a:xfrm>
          <a:prstGeom prst="rect">
            <a:avLst/>
          </a:prstGeom>
          <a:solidFill>
            <a:srgbClr val="FFFFFF"/>
          </a:solidFill>
          <a:ln w="34925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MATINS DE VOLUNTARIAT</a:t>
            </a: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al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menjador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les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Calcutes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al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barri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del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Raval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 de Barcelona. A partir de 15 </a:t>
            </a:r>
            <a:r>
              <a:rPr kumimoji="0" lang="es-ES" altLang="zh-CN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anys</a:t>
            </a:r>
            <a:r>
              <a:rPr kumimoji="0" lang="es-ES" altLang="zh-CN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DISSABTE  30  </a:t>
            </a:r>
            <a:r>
              <a:rPr kumimoji="0" lang="es-ES" altLang="zh-CN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d’ABRIL</a:t>
            </a: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de 9h a 13h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   DISSABTE  21  de MAIG   de 9h a 13h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269289" y="4762007"/>
            <a:ext cx="2571750" cy="1766888"/>
          </a:xfrm>
          <a:prstGeom prst="rect">
            <a:avLst/>
          </a:prstGeom>
          <a:solidFill>
            <a:srgbClr val="FFFFFF"/>
          </a:solidFill>
          <a:ln w="34925">
            <a:solidFill>
              <a:srgbClr val="6909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MONTSERRAT JOVE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El Montserrat jove són dos caps de setmana a l’any d’encontre, de reflexió i de festa destinats a nois i noies de 14 a 17 anys.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</a:rPr>
              <a:t>Dies: 9 i 10 d’abril a Montserrat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s-ES" altLang="zh-CN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SimSun" panose="02010600030101010101" pitchFamily="2" charset="-122"/>
                <a:hlinkClick r:id="rId4"/>
              </a:rPr>
              <a:t>www.montserratjove.com</a:t>
            </a:r>
            <a:endParaRPr kumimoji="0" lang="es-ES" altLang="zh-CN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SimSun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n 12" descr="C:\Users\Mercè Montells\Desktop\inscripcio-20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450" y="4384817"/>
            <a:ext cx="2256155" cy="754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6245" y="420413"/>
            <a:ext cx="7378845" cy="1203434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ENCUENTRO EQUIPOS PASTORAL COLEGIOS Y JUVENIL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65" y="3438626"/>
            <a:ext cx="4424166" cy="33181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3" y="1623847"/>
            <a:ext cx="3305779" cy="24793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97" y="1008993"/>
            <a:ext cx="3594257" cy="26956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8"/>
          <a:stretch/>
        </p:blipFill>
        <p:spPr>
          <a:xfrm>
            <a:off x="7465964" y="3655662"/>
            <a:ext cx="4503645" cy="29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584" y="478219"/>
            <a:ext cx="6495976" cy="112460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ENCUENTRO EQUIPOS PASTORAL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COLEGIOS </a:t>
            </a:r>
            <a:r>
              <a:rPr lang="es-ES" dirty="0"/>
              <a:t>Y JUVENIL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035" y="2469102"/>
            <a:ext cx="5612524" cy="4209393"/>
          </a:xfrm>
          <a:prstGeom prst="rect">
            <a:avLst/>
          </a:prstGeom>
        </p:spPr>
      </p:pic>
      <p:pic>
        <p:nvPicPr>
          <p:cNvPr id="5" name="Imagen 4" descr="C:\Users\Mercè Montells\Desktop\el mejor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524" y="478219"/>
            <a:ext cx="1229710" cy="108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5"/>
          <a:stretch/>
        </p:blipFill>
        <p:spPr>
          <a:xfrm>
            <a:off x="324996" y="1947419"/>
            <a:ext cx="5918148" cy="39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475769" cy="63587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75" y="1403132"/>
            <a:ext cx="8687384" cy="4761185"/>
          </a:xfrm>
        </p:spPr>
        <p:txBody>
          <a:bodyPr>
            <a:noAutofit/>
          </a:bodyPr>
          <a:lstStyle/>
          <a:p>
            <a:r>
              <a:rPr lang="es-ES" sz="2800" dirty="0" smtClean="0"/>
              <a:t>Ofrecer experiencias significativas que posibiliten el crecimiento como persona y de fe compartiendo con otros jóvenes.</a:t>
            </a:r>
          </a:p>
          <a:p>
            <a:r>
              <a:rPr lang="es-ES" sz="2800" dirty="0" smtClean="0"/>
              <a:t>Participar en espacios de reflexión en torno a la </a:t>
            </a:r>
            <a:r>
              <a:rPr lang="es-ES" sz="2800" dirty="0" err="1" smtClean="0"/>
              <a:t>Pj</a:t>
            </a:r>
            <a:endParaRPr lang="es-ES" sz="2800" dirty="0" smtClean="0"/>
          </a:p>
          <a:p>
            <a:r>
              <a:rPr lang="es-ES" sz="2800" dirty="0" smtClean="0"/>
              <a:t>Articular la conexión entre la PJ y la pastoral escolar</a:t>
            </a:r>
          </a:p>
          <a:p>
            <a:r>
              <a:rPr lang="es-ES" sz="2800" dirty="0" smtClean="0"/>
              <a:t>Vincular a los jóvenes con tareas sociales puntuales de voluntariado.</a:t>
            </a:r>
          </a:p>
          <a:p>
            <a:r>
              <a:rPr lang="es-ES" sz="2800" dirty="0" smtClean="0"/>
              <a:t>Dar a conocer la Misión Concepcionista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0230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6"/>
          <a:stretch/>
        </p:blipFill>
        <p:spPr>
          <a:xfrm>
            <a:off x="8397427" y="1882729"/>
            <a:ext cx="3780282" cy="24843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19880" cy="71470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76205" y="1324303"/>
            <a:ext cx="8189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2">
                    <a:lumMod val="50000"/>
                  </a:schemeClr>
                </a:solidFill>
              </a:rPr>
              <a:t>SEMANA DE LA SOLIDARIDAD, MISIONES Y DÍA DE LA PAZ</a:t>
            </a:r>
            <a:endParaRPr lang="es-E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n 5" descr="C:\Users\professor\Desktop\2ESO SETMANA SOLIDARITAT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89131" y="1959436"/>
            <a:ext cx="3332073" cy="22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/>
          <a:stretch/>
        </p:blipFill>
        <p:spPr>
          <a:xfrm>
            <a:off x="6336964" y="4098394"/>
            <a:ext cx="3898594" cy="26453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2299" r="24121" b="-230"/>
          <a:stretch/>
        </p:blipFill>
        <p:spPr>
          <a:xfrm>
            <a:off x="110359" y="2395719"/>
            <a:ext cx="3303392" cy="4348032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6" cstate="print"/>
          <a:srcRect l="12993" t="20672" r="15250" b="13164"/>
          <a:stretch>
            <a:fillRect/>
          </a:stretch>
        </p:blipFill>
        <p:spPr bwMode="auto">
          <a:xfrm>
            <a:off x="2632840" y="4230215"/>
            <a:ext cx="3489535" cy="248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718" y="0"/>
            <a:ext cx="3780282" cy="21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4903659" cy="62011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200400" y="1355834"/>
            <a:ext cx="454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CAMPAÑA “TODOS CON TOGO”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8" y="3239390"/>
            <a:ext cx="4437416" cy="33280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78" y="41645"/>
            <a:ext cx="4137080" cy="30900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13" y="2113211"/>
            <a:ext cx="4240924" cy="31676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93" y="3697013"/>
            <a:ext cx="4214649" cy="31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014018" cy="65164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97" y="3389586"/>
            <a:ext cx="4428361" cy="33212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38" y="283779"/>
            <a:ext cx="3856247" cy="64270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2" y="1429409"/>
            <a:ext cx="3168869" cy="5281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63" y="982716"/>
            <a:ext cx="3706490" cy="2768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7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7325"/>
          <a:stretch/>
        </p:blipFill>
        <p:spPr>
          <a:xfrm>
            <a:off x="7463636" y="229995"/>
            <a:ext cx="4518158" cy="29075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76625" cy="63587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ACTIVIDADES COLEGIOS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965439" y="1130604"/>
            <a:ext cx="6655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ENCUENTROS DE ADVIENTO </a:t>
            </a: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			INMACULADA y </a:t>
            </a:r>
          </a:p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					CUARESMA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n 5" descr="http://www.elcimvilanova.cat/wp-content/uploads/2016/03/IMG_20151130_125442.jpg"/>
          <p:cNvPicPr/>
          <p:nvPr/>
        </p:nvPicPr>
        <p:blipFill rotWithShape="1">
          <a:blip r:embed="rId3" cstate="print"/>
          <a:srcRect t="16258"/>
          <a:stretch/>
        </p:blipFill>
        <p:spPr bwMode="auto">
          <a:xfrm>
            <a:off x="5832298" y="2330933"/>
            <a:ext cx="4668477" cy="296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5" y="2683502"/>
            <a:ext cx="4480212" cy="3360158"/>
          </a:xfrm>
          <a:prstGeom prst="rect">
            <a:avLst/>
          </a:prstGeom>
        </p:spPr>
      </p:pic>
      <p:pic>
        <p:nvPicPr>
          <p:cNvPr id="5" name="Imagen 4" descr="IMG_20151130_13353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296" y="3944227"/>
            <a:ext cx="3547241" cy="27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3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684418" cy="698938"/>
          </a:xfrm>
        </p:spPr>
        <p:txBody>
          <a:bodyPr/>
          <a:lstStyle/>
          <a:p>
            <a:r>
              <a:rPr lang="es-ES" dirty="0" smtClean="0"/>
              <a:t>ACTIVIDADES  COLEGIOS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065354" y="1256612"/>
            <a:ext cx="2296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VOLUNTARIADO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/>
          <p:nvPr/>
        </p:nvPicPr>
        <p:blipFill>
          <a:blip r:embed="rId2" cstate="print"/>
          <a:srcRect l="21629" t="17934" r="20610" b="11101"/>
          <a:stretch>
            <a:fillRect/>
          </a:stretch>
        </p:blipFill>
        <p:spPr bwMode="auto">
          <a:xfrm>
            <a:off x="428117" y="2128016"/>
            <a:ext cx="3875868" cy="275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C:\Users\professor\Desktop\2 ESO SANT VICENÇ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3196" y="3815255"/>
            <a:ext cx="3794060" cy="26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 descr="C:\Users\professor\Desktop\MIGDIES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7641" y="851338"/>
            <a:ext cx="375219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ACTVIDADES  COLEGIOS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569779" y="1270000"/>
            <a:ext cx="5375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accent2">
                    <a:lumMod val="50000"/>
                  </a:schemeClr>
                </a:solidFill>
              </a:rPr>
              <a:t>EN TI HAY UN TESORO, DESCÚBRELO!!</a:t>
            </a:r>
            <a:endParaRPr lang="es-E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015" r="2665" b="5585"/>
          <a:stretch/>
        </p:blipFill>
        <p:spPr>
          <a:xfrm>
            <a:off x="53343" y="3681054"/>
            <a:ext cx="3888036" cy="27828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17710"/>
          <a:stretch/>
        </p:blipFill>
        <p:spPr>
          <a:xfrm>
            <a:off x="8792796" y="345544"/>
            <a:ext cx="3016469" cy="62759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17" y="2194456"/>
            <a:ext cx="4054741" cy="30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394</TotalTime>
  <Words>426</Words>
  <Application>Microsoft Office PowerPoint</Application>
  <PresentationFormat>Panorámica</PresentationFormat>
  <Paragraphs>113</Paragraphs>
  <Slides>23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3" baseType="lpstr">
      <vt:lpstr>Maiandra GD</vt:lpstr>
      <vt:lpstr>SimSun</vt:lpstr>
      <vt:lpstr>Arial</vt:lpstr>
      <vt:lpstr>Calibri</vt:lpstr>
      <vt:lpstr>Comic Sans MS</vt:lpstr>
      <vt:lpstr>Times New Roman</vt:lpstr>
      <vt:lpstr>Trebuchet MS</vt:lpstr>
      <vt:lpstr>Wingdings 3</vt:lpstr>
      <vt:lpstr>Faceta</vt:lpstr>
      <vt:lpstr>Document</vt:lpstr>
      <vt:lpstr>PASTORAL JUVENIL    MIC CATALUNYA</vt:lpstr>
      <vt:lpstr>ÁMBITOS de TRABAJO del EQUIP de PJ</vt:lpstr>
      <vt:lpstr>OBJETIVOS</vt:lpstr>
      <vt:lpstr>ACTIVIDADES  COLEGIOS</vt:lpstr>
      <vt:lpstr>ACTIVIDADES  COLEGIOS</vt:lpstr>
      <vt:lpstr>ACTIVIDADES  COLEGIOS</vt:lpstr>
      <vt:lpstr>ACTIVIDADES COLEGIOS</vt:lpstr>
      <vt:lpstr>ACTIVIDADES  COLEGIOS</vt:lpstr>
      <vt:lpstr>ACTVIDADES  COLEGIOS</vt:lpstr>
      <vt:lpstr>ACTIVIDADES  COLEGIOS</vt:lpstr>
      <vt:lpstr>ACTIVIDADES  COLEGIOS </vt:lpstr>
      <vt:lpstr>ACTIVIDADES COLEGIOS</vt:lpstr>
      <vt:lpstr>ACTIVIDADES  COLEGIOS</vt:lpstr>
      <vt:lpstr>ACTIVIDADES COLEGIOS</vt:lpstr>
      <vt:lpstr>ACTIVIDADES  PJ</vt:lpstr>
      <vt:lpstr>ACTIVIDADES  PJ</vt:lpstr>
      <vt:lpstr>ACTIVIDADES  PJ</vt:lpstr>
      <vt:lpstr>MATERIALES  PJ</vt:lpstr>
      <vt:lpstr>MATERIALES  PJ</vt:lpstr>
      <vt:lpstr>MATERIALES  PJ</vt:lpstr>
      <vt:lpstr>MATERIALES  PJ</vt:lpstr>
      <vt:lpstr>ENCUENTRO EQUIPOS PASTORAL COLEGIOS Y JUVENIL</vt:lpstr>
      <vt:lpstr>ENCUENTRO EQUIPOS PASTORAL  COLEGIOS Y JUVENIL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PASTORAL JUVENIL    MIC CATALUNYA</dc:title>
  <dc:creator>Mercè Montells Tubau</dc:creator>
  <cp:lastModifiedBy>Mercè Montells Tubau</cp:lastModifiedBy>
  <cp:revision>53</cp:revision>
  <dcterms:created xsi:type="dcterms:W3CDTF">2016-05-08T10:29:37Z</dcterms:created>
  <dcterms:modified xsi:type="dcterms:W3CDTF">2016-05-19T20:05:19Z</dcterms:modified>
</cp:coreProperties>
</file>