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9" r:id="rId3"/>
    <p:sldId id="280" r:id="rId4"/>
    <p:sldId id="281" r:id="rId5"/>
    <p:sldId id="259" r:id="rId6"/>
    <p:sldId id="258" r:id="rId7"/>
    <p:sldId id="283" r:id="rId8"/>
    <p:sldId id="271" r:id="rId9"/>
    <p:sldId id="282" r:id="rId10"/>
    <p:sldId id="265" r:id="rId11"/>
    <p:sldId id="266" r:id="rId12"/>
    <p:sldId id="269" r:id="rId13"/>
    <p:sldId id="284" r:id="rId14"/>
    <p:sldId id="285" r:id="rId15"/>
    <p:sldId id="286" r:id="rId16"/>
    <p:sldId id="287" r:id="rId17"/>
    <p:sldId id="263" r:id="rId18"/>
    <p:sldId id="264" r:id="rId19"/>
    <p:sldId id="272" r:id="rId20"/>
    <p:sldId id="273" r:id="rId21"/>
    <p:sldId id="274" r:id="rId22"/>
    <p:sldId id="267" r:id="rId23"/>
    <p:sldId id="260" r:id="rId24"/>
    <p:sldId id="268" r:id="rId25"/>
    <p:sldId id="270" r:id="rId26"/>
    <p:sldId id="276" r:id="rId27"/>
    <p:sldId id="277" r:id="rId28"/>
    <p:sldId id="278" r:id="rId29"/>
    <p:sldId id="261" r:id="rId30"/>
    <p:sldId id="275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0" autoAdjust="0"/>
    <p:restoredTop sz="94587" autoAdjust="0"/>
  </p:normalViewPr>
  <p:slideViewPr>
    <p:cSldViewPr>
      <p:cViewPr>
        <p:scale>
          <a:sx n="68" d="100"/>
          <a:sy n="68" d="100"/>
        </p:scale>
        <p:origin x="-57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>
    <p:newsfla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 advClick="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AC77A1-D36A-4519-862A-910CFBA4BD55}" type="datetimeFigureOut">
              <a:rPr lang="es-ES" smtClean="0"/>
              <a:pPr/>
              <a:t>20/02/2011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117CC9-30E5-486A-82FE-6953391C02BB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newsflash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rgbClr val="C00000"/>
                </a:solidFill>
              </a:rPr>
              <a:t>LAICOS/AS MIC.EN EL PARAGUAY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5" name="Picture 5" descr="254656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9975" y="1844150"/>
            <a:ext cx="4056419" cy="4321153"/>
          </a:xfrm>
          <a:prstGeom prst="rect">
            <a:avLst/>
          </a:prstGeom>
          <a:solidFill>
            <a:srgbClr val="FF0000">
              <a:alpha val="99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1026" name="Picture 2" descr="I:\Laicos San Fco\P10203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43050"/>
            <a:ext cx="4038600" cy="45720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En San Pedro del Paraná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357298"/>
            <a:ext cx="4038600" cy="5143536"/>
          </a:xfrm>
        </p:spPr>
        <p:txBody>
          <a:bodyPr>
            <a:normAutofit fontScale="92500"/>
          </a:bodyPr>
          <a:lstStyle/>
          <a:p>
            <a:r>
              <a:rPr lang="es-ES" sz="3200" dirty="0" smtClean="0"/>
              <a:t>Los docentes de ésta  Institución: nos avocamos a llevar  a la práctica la visión y misión  desde el carisma MIC, en forma coordinada con todos los actores de la Comunidad Educativa. Y una formación continua.</a:t>
            </a:r>
          </a:p>
          <a:p>
            <a:endParaRPr lang="es-ES" dirty="0"/>
          </a:p>
        </p:txBody>
      </p:sp>
      <p:pic>
        <p:nvPicPr>
          <p:cNvPr id="1026" name="Picture 2" descr="d:\Documents and Settings\Administrador\Mis documentos\Carli\Foto Colegio\P42301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08528" y="1500174"/>
            <a:ext cx="3917944" cy="485458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ORGANIZACIONES DE TRABAJO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5357850"/>
          </a:xfrm>
        </p:spPr>
        <p:txBody>
          <a:bodyPr>
            <a:noAutofit/>
          </a:bodyPr>
          <a:lstStyle/>
          <a:p>
            <a:r>
              <a:rPr lang="es-ES" sz="3200" dirty="0" smtClean="0"/>
              <a:t>Dirección  del Colegio</a:t>
            </a:r>
            <a:r>
              <a:rPr lang="es-ES" dirty="0" smtClean="0"/>
              <a:t>.</a:t>
            </a:r>
          </a:p>
          <a:p>
            <a:r>
              <a:rPr lang="es-ES" dirty="0" smtClean="0"/>
              <a:t>La ACE ( Asociación de Cooperadora Escolar)</a:t>
            </a:r>
          </a:p>
          <a:p>
            <a:r>
              <a:rPr lang="es-ES" dirty="0" smtClean="0"/>
              <a:t>Consejo de Profesores</a:t>
            </a:r>
          </a:p>
          <a:p>
            <a:r>
              <a:rPr lang="es-ES" dirty="0" smtClean="0"/>
              <a:t>Alumnos en diferentes modalidades.</a:t>
            </a:r>
          </a:p>
          <a:p>
            <a:r>
              <a:rPr lang="es-ES" dirty="0" smtClean="0"/>
              <a:t>El grupo juvenil</a:t>
            </a:r>
          </a:p>
          <a:p>
            <a:r>
              <a:rPr lang="es-ES" dirty="0" smtClean="0"/>
              <a:t>Las coordinaciones de grados con un tutor.</a:t>
            </a:r>
            <a:endParaRPr lang="es-ES" dirty="0"/>
          </a:p>
        </p:txBody>
      </p:sp>
      <p:pic>
        <p:nvPicPr>
          <p:cNvPr id="2050" name="Picture 2" descr="d:\Documents and Settings\Administrador\Mis documentos\Carli\Fotos 2\P73000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500174"/>
            <a:ext cx="4186237" cy="47149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solidFill>
                  <a:schemeClr val="tx2"/>
                </a:solidFill>
              </a:rPr>
              <a:t>           </a:t>
            </a:r>
            <a:r>
              <a:rPr lang="es-ES" dirty="0" smtClean="0">
                <a:solidFill>
                  <a:schemeClr val="tx1"/>
                </a:solidFill>
              </a:rPr>
              <a:t>FORMAS DE TRABAJO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Documents and Settings\Administrador\Mis documentos\Carli\Foto Coleg. 2\S83000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4422"/>
            <a:ext cx="4186238" cy="5286412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86314" y="1285860"/>
            <a:ext cx="3900486" cy="5069065"/>
          </a:xfrm>
        </p:spPr>
        <p:txBody>
          <a:bodyPr>
            <a:normAutofit/>
          </a:bodyPr>
          <a:lstStyle/>
          <a:p>
            <a:r>
              <a:rPr lang="es-ES" sz="3200" dirty="0" smtClean="0"/>
              <a:t>Todos los encuentros tanto pedagógicos como otros  iniciamos desde la palabra de Dios, nuestra tarea en el aula como docentes enfocamos desde esta experiencia.</a:t>
            </a:r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>
                <a:solidFill>
                  <a:schemeClr val="tx1"/>
                </a:solidFill>
              </a:rPr>
              <a:t>Bach. Técnico  en Salud </a:t>
            </a:r>
            <a:br>
              <a:rPr lang="es-ES" sz="4000" b="1" dirty="0" smtClean="0">
                <a:solidFill>
                  <a:schemeClr val="tx1"/>
                </a:solidFill>
              </a:rPr>
            </a:br>
            <a:r>
              <a:rPr lang="es-ES" sz="4000" b="1" dirty="0" smtClean="0">
                <a:solidFill>
                  <a:schemeClr val="tx1"/>
                </a:solidFill>
              </a:rPr>
              <a:t>Bach.  Científico  con énfasis en C. Sociales</a:t>
            </a:r>
            <a:endParaRPr lang="es-ES" sz="4000" b="1" dirty="0">
              <a:solidFill>
                <a:schemeClr val="tx1"/>
              </a:solidFill>
            </a:endParaRPr>
          </a:p>
        </p:txBody>
      </p:sp>
      <p:pic>
        <p:nvPicPr>
          <p:cNvPr id="3076" name="Picture 4" descr="C:\Users\ACER\Documents\Nueva carpeta\PA2602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71678"/>
            <a:ext cx="4038600" cy="4071966"/>
          </a:xfrm>
          <a:prstGeom prst="rect">
            <a:avLst/>
          </a:prstGeom>
          <a:noFill/>
        </p:spPr>
      </p:pic>
      <p:pic>
        <p:nvPicPr>
          <p:cNvPr id="3077" name="Picture 5" descr="C:\Users\ACER\Documents\Nueva carpeta\P22303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71678"/>
            <a:ext cx="4038600" cy="407196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14380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solidFill>
                  <a:schemeClr val="tx1"/>
                </a:solidFill>
              </a:rPr>
              <a:t>Actividades Sociales del Bach. Técnico</a:t>
            </a:r>
            <a:endParaRPr lang="es-ES" sz="40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ACER\Documents\Nueva carpeta\P81101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85926"/>
            <a:ext cx="4038600" cy="4714908"/>
          </a:xfrm>
          <a:prstGeom prst="rect">
            <a:avLst/>
          </a:prstGeom>
          <a:noFill/>
        </p:spPr>
      </p:pic>
      <p:pic>
        <p:nvPicPr>
          <p:cNvPr id="4099" name="Picture 3" descr="C:\Users\ACER\Documents\Nueva carpeta\P81101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43116"/>
            <a:ext cx="4038600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PASTORAL JUVENIL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ACER\Documents\Nueva carpeta\P32805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4281518" cy="4786346"/>
          </a:xfrm>
          <a:prstGeom prst="rect">
            <a:avLst/>
          </a:prstGeom>
          <a:noFill/>
        </p:spPr>
      </p:pic>
      <p:pic>
        <p:nvPicPr>
          <p:cNvPr id="1026" name="Picture 2" descr="C:\Users\ACER\Documents\Nueva carpeta\S83006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14488"/>
            <a:ext cx="4281518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7815290" cy="1162050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chemeClr val="tx1"/>
                </a:solidFill>
              </a:rPr>
              <a:t>EXTENSIÓN DE LA UNIVERSIDAD CATÓLICA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/>
              <a:t>Las hermanas de la Comunidad de San Pedro del Paraná  viendo la  realidad de muchos jóvenes  sin poder acceder  a un estudio Universitario  asumen en el año 2000 la  coordinación del funcionamiento de  las diferentes carreras:</a:t>
            </a:r>
          </a:p>
          <a:p>
            <a:r>
              <a:rPr lang="es-ES" sz="1600" dirty="0" smtClean="0"/>
              <a:t>1º La carrera de Ciencias de  la Educación  con énfasis  en Ciencias Sociales  y al año siguiente  la misma carrera con énfasis  en Matemática.</a:t>
            </a:r>
          </a:p>
          <a:p>
            <a:endParaRPr lang="es-ES" sz="1600" dirty="0" smtClean="0"/>
          </a:p>
          <a:p>
            <a:r>
              <a:rPr lang="es-ES" sz="1600" dirty="0" smtClean="0"/>
              <a:t>2º  El año  2002 la carrera de Ciencias Contables, el año 2005 la carrera de  Ciencias Jurídicas , y este año 2011 la apertura de la carrera de  Enfermería. 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6146" name="Picture 2" descr="C:\Users\ACER\Documents\Nueva carpeta\P80901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785926"/>
            <a:ext cx="5111750" cy="42862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La vida de fe en la Cdad. de Trabajo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571612"/>
            <a:ext cx="4038600" cy="478331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3200" dirty="0" smtClean="0"/>
              <a:t>El encuentro con las hermanas en la comunidad, hace dieciséis años, en mi momento de crisis de fe, el Señor se hizo presente a través de ellas, para un mayor crecimiento en la esperanza,  la alegría y  sentirme feliz como mujer.</a:t>
            </a:r>
          </a:p>
          <a:p>
            <a:endParaRPr lang="es-ES" dirty="0"/>
          </a:p>
        </p:txBody>
      </p:sp>
      <p:pic>
        <p:nvPicPr>
          <p:cNvPr id="4098" name="Picture 2" descr="I:\PC1801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57752" y="1571612"/>
            <a:ext cx="3829048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tx1"/>
                </a:solidFill>
              </a:rPr>
              <a:t>LOS DIFERENTES TRABAJOS DE GRUPOS </a:t>
            </a:r>
            <a:endParaRPr lang="es-ES" sz="3600" b="1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b="1" dirty="0" smtClean="0"/>
              <a:t>       </a:t>
            </a:r>
            <a:r>
              <a:rPr lang="es-ES" sz="3200" b="1" dirty="0" smtClean="0"/>
              <a:t>En Santa Rosa </a:t>
            </a:r>
          </a:p>
          <a:p>
            <a:r>
              <a:rPr lang="es-ES" dirty="0"/>
              <a:t>T</a:t>
            </a:r>
            <a:r>
              <a:rPr lang="es-ES" dirty="0" smtClean="0"/>
              <a:t>rabajamos organizados en Comunidad de Trabajos CDT en tres parroquias diferentes.</a:t>
            </a:r>
          </a:p>
          <a:p>
            <a:endParaRPr lang="es-ES" dirty="0"/>
          </a:p>
          <a:p>
            <a:r>
              <a:rPr lang="es-ES" b="1" dirty="0" smtClean="0"/>
              <a:t>FORMAS DE TRABAJOS</a:t>
            </a:r>
          </a:p>
          <a:p>
            <a:r>
              <a:rPr lang="es-ES" dirty="0" smtClean="0"/>
              <a:t>Equipo de Discernimiento, huertas medicinales, horticultura y artesanía.</a:t>
            </a:r>
          </a:p>
          <a:p>
            <a:pPr>
              <a:buNone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5122" name="Picture 2" descr="d:\Documents and Settings\Administrador\Mis documentos\HUERTA. COMUNIDAD\P92602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50578" y="1571612"/>
            <a:ext cx="3633844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1500174"/>
          </a:xfrm>
        </p:spPr>
        <p:txBody>
          <a:bodyPr>
            <a:normAutofit fontScale="90000"/>
          </a:bodyPr>
          <a:lstStyle/>
          <a:p>
            <a:pPr algn="just"/>
            <a:r>
              <a:rPr lang="es-ES" sz="3600" dirty="0" smtClean="0">
                <a:solidFill>
                  <a:schemeClr val="tx1"/>
                </a:solidFill>
              </a:rPr>
              <a:t>EL TRABAJO EN LA HUERTA MEDICINAL EN LOS DIFERENTES LUGARES DONDE SE ENCUENTRA LA  CDT. </a:t>
            </a:r>
            <a:endParaRPr lang="es-ES" sz="3600" dirty="0">
              <a:solidFill>
                <a:schemeClr val="tx1"/>
              </a:solidFill>
            </a:endParaRPr>
          </a:p>
        </p:txBody>
      </p:sp>
      <p:pic>
        <p:nvPicPr>
          <p:cNvPr id="6146" name="Picture 2" descr="d:\Documents and Settings\Administrador\Mis documentos\HUERTA. COMUNIDAD\P90501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00174"/>
            <a:ext cx="4038600" cy="4714908"/>
          </a:xfrm>
          <a:prstGeom prst="rect">
            <a:avLst/>
          </a:prstGeom>
          <a:noFill/>
        </p:spPr>
      </p:pic>
      <p:pic>
        <p:nvPicPr>
          <p:cNvPr id="6147" name="Picture 3" descr="d:\Documents and Settings\Administrador\Mis documentos\HUERTA. COMUNIDAD\P82900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67262" y="1500174"/>
            <a:ext cx="3800475" cy="485458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dirty="0" smtClean="0">
                <a:solidFill>
                  <a:srgbClr val="FF0000"/>
                </a:solidFill>
              </a:rPr>
              <a:t>CARACTERISTICAS DEL PARAGUAY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 fontScale="92500"/>
          </a:bodyPr>
          <a:lstStyle/>
          <a:p>
            <a:r>
              <a:rPr lang="es-ES" sz="3200" b="1" dirty="0" smtClean="0"/>
              <a:t>Paraguay</a:t>
            </a:r>
            <a:r>
              <a:rPr lang="es-ES" sz="3200" dirty="0" smtClean="0"/>
              <a:t>, es un país de América, ubicado en la parte centro sur y oriental del continente y en la región norte y noreste del </a:t>
            </a:r>
            <a:r>
              <a:rPr lang="es-ES" sz="3200" b="1" dirty="0" smtClean="0"/>
              <a:t>Cono Sur</a:t>
            </a:r>
            <a:r>
              <a:rPr lang="es-ES" sz="3200" dirty="0" smtClean="0"/>
              <a:t>.</a:t>
            </a:r>
            <a:endParaRPr lang="es-ES_tradnl" sz="3200" dirty="0" smtClean="0"/>
          </a:p>
          <a:p>
            <a:r>
              <a:rPr lang="es-ES_tradnl" sz="3200" dirty="0" smtClean="0"/>
              <a:t>Población: 6.348.917 habitantes</a:t>
            </a:r>
          </a:p>
          <a:p>
            <a:r>
              <a:rPr lang="es-ES_tradnl" sz="3200" dirty="0" smtClean="0"/>
              <a:t>Superficie:406.752 km2 </a:t>
            </a:r>
          </a:p>
          <a:p>
            <a:pPr>
              <a:buNone/>
            </a:pPr>
            <a:endParaRPr lang="es-ES_tradnl" sz="3200" dirty="0" smtClean="0"/>
          </a:p>
          <a:p>
            <a:r>
              <a:rPr lang="es-ES" sz="2800" dirty="0" smtClean="0"/>
              <a:t>Paraguay está organizado en 17 departamentos y una capital, que es el asiento de los poderes del Estado, constituyendo un municipio, independiente de todo departamento.</a:t>
            </a:r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357322"/>
          </a:xfrm>
          <a:noFill/>
        </p:spPr>
        <p:txBody>
          <a:bodyPr>
            <a:noAutofit/>
          </a:bodyPr>
          <a:lstStyle/>
          <a:p>
            <a:pPr algn="l"/>
            <a:r>
              <a:rPr lang="es-ES" sz="4400" dirty="0" smtClean="0">
                <a:solidFill>
                  <a:schemeClr val="tx1"/>
                </a:solidFill>
              </a:rPr>
              <a:t>DÍA DE REFLEXIÓN Y TRABAJO CDT DE LAS HUERTAS FRUTI HORTICOLA</a:t>
            </a:r>
            <a:endParaRPr lang="es-ES" sz="4400" dirty="0">
              <a:solidFill>
                <a:schemeClr val="tx1"/>
              </a:solidFill>
            </a:endParaRPr>
          </a:p>
        </p:txBody>
      </p:sp>
      <p:pic>
        <p:nvPicPr>
          <p:cNvPr id="2051" name="Picture 3" descr="d:\Documents and Settings\Administrador\Mis documentos\FOTOS DE ARTESANIA\fotos a imprimir\SDC115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7528" y="1920875"/>
            <a:ext cx="3917944" cy="4433888"/>
          </a:xfrm>
          <a:prstGeom prst="rect">
            <a:avLst/>
          </a:prstGeom>
          <a:noFill/>
        </p:spPr>
      </p:pic>
      <p:pic>
        <p:nvPicPr>
          <p:cNvPr id="7171" name="Picture 3" descr="d:\Documents and Settings\Administrador\Mis documentos\HUERTA. COMUNIDAD\P10006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08528" y="1920875"/>
            <a:ext cx="3917944" cy="44338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rmAutofit fontScale="90000"/>
          </a:bodyPr>
          <a:lstStyle/>
          <a:p>
            <a:pPr algn="just"/>
            <a:r>
              <a:rPr lang="es-ES" dirty="0" smtClean="0">
                <a:solidFill>
                  <a:schemeClr val="tx1"/>
                </a:solidFill>
              </a:rPr>
              <a:t>Las artesanas trabajando los diferentes tipos de artesanía.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076" name="Picture 4" descr="d:\Documents and Settings\Administrador\Mis documentos\FOTOS DE ARTESANIA\P8280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777" y="1920875"/>
            <a:ext cx="3979445" cy="4433888"/>
          </a:xfrm>
          <a:prstGeom prst="rect">
            <a:avLst/>
          </a:prstGeom>
          <a:noFill/>
        </p:spPr>
      </p:pic>
      <p:pic>
        <p:nvPicPr>
          <p:cNvPr id="3077" name="Picture 5" descr="d:\Documents and Settings\Administrador\Mis documentos\FOTOS DE ARTESANIA\grupo nde artesania\P41600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4876" y="1857364"/>
            <a:ext cx="4038600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C00000"/>
                </a:solidFill>
              </a:rPr>
              <a:t>  VILLARRICA DEL ESPÍRITU SANTO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72072"/>
          </a:xfrm>
        </p:spPr>
        <p:txBody>
          <a:bodyPr>
            <a:normAutofit lnSpcReduction="10000"/>
          </a:bodyPr>
          <a:lstStyle/>
          <a:p>
            <a:r>
              <a:rPr lang="es-ES" sz="2800" b="1" dirty="0" smtClean="0">
                <a:solidFill>
                  <a:srgbClr val="C00000"/>
                </a:solidFill>
              </a:rPr>
              <a:t>ASOCIACIÓN YOPOI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Fue creada por las hermanas MIC. y un grupo de laicos en el año 1990.</a:t>
            </a:r>
          </a:p>
          <a:p>
            <a:r>
              <a:rPr lang="es-ES" sz="2800" b="1" dirty="0" smtClean="0">
                <a:solidFill>
                  <a:srgbClr val="C00000"/>
                </a:solidFill>
              </a:rPr>
              <a:t>Creado con el objetivo </a:t>
            </a:r>
            <a:r>
              <a:rPr lang="es-ES" sz="2800" dirty="0" smtClean="0">
                <a:solidFill>
                  <a:srgbClr val="C00000"/>
                </a:solidFill>
              </a:rPr>
              <a:t>de  promocionar el Desarrollo Campesino y posteriormente se amplio el área de acción social. </a:t>
            </a:r>
          </a:p>
          <a:p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71612"/>
            <a:ext cx="421484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428604"/>
            <a:ext cx="8043890" cy="857256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  ENCUENTROS FORMATIVOS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ACER\Documents\carpeta para san pedro\PC1101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4210080" cy="4643470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sz="2800" dirty="0" smtClean="0">
                <a:solidFill>
                  <a:srgbClr val="C00000"/>
                </a:solidFill>
              </a:rPr>
              <a:t>El contacto con las hermanas me ayudó mucho en mi vida personal.</a:t>
            </a:r>
          </a:p>
          <a:p>
            <a:endParaRPr lang="es-ES" sz="2800" dirty="0" smtClean="0">
              <a:solidFill>
                <a:srgbClr val="C00000"/>
              </a:solidFill>
            </a:endParaRPr>
          </a:p>
          <a:p>
            <a:r>
              <a:rPr lang="es-ES" sz="2800" dirty="0" smtClean="0">
                <a:solidFill>
                  <a:srgbClr val="C00000"/>
                </a:solidFill>
              </a:rPr>
              <a:t>Los valores que aprendí de ellas  fueron fundamentales para este tiempo de mi vida.</a:t>
            </a:r>
          </a:p>
          <a:p>
            <a:endParaRPr lang="es-ES" dirty="0"/>
          </a:p>
        </p:txBody>
      </p:sp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AREAS DE ACCIÓN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571612"/>
            <a:ext cx="4038600" cy="4783313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C00000"/>
                </a:solidFill>
              </a:rPr>
              <a:t>Asistencia técnica en el campo.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Electrificación rural.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Promover la Educación rural.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Comercialización de productos agrícolas.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Guarderías.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Cave créditos y otros.</a:t>
            </a:r>
            <a:endParaRPr lang="es-ES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71612"/>
            <a:ext cx="390048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3050"/>
            <a:ext cx="3929058" cy="584182"/>
          </a:xfrm>
        </p:spPr>
        <p:txBody>
          <a:bodyPr>
            <a:noAutofit/>
          </a:bodyPr>
          <a:lstStyle/>
          <a:p>
            <a:r>
              <a:rPr lang="es-ES" sz="2800" dirty="0" smtClean="0">
                <a:solidFill>
                  <a:srgbClr val="C00000"/>
                </a:solidFill>
              </a:rPr>
              <a:t>  </a:t>
            </a:r>
            <a:r>
              <a:rPr lang="es-ES" sz="3200" dirty="0" smtClean="0">
                <a:solidFill>
                  <a:srgbClr val="C00000"/>
                </a:solidFill>
              </a:rPr>
              <a:t>FORMAS DE TRABAJO</a:t>
            </a:r>
            <a:endParaRPr lang="es-ES" sz="2800" dirty="0">
              <a:solidFill>
                <a:srgbClr val="C00000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idx="2"/>
          </p:nvPr>
        </p:nvSpPr>
        <p:spPr>
          <a:xfrm>
            <a:off x="285720" y="1214422"/>
            <a:ext cx="3857652" cy="4911741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rgbClr val="C00000"/>
                </a:solidFill>
              </a:rPr>
              <a:t> Una coordinación           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   general.</a:t>
            </a:r>
          </a:p>
          <a:p>
            <a:endParaRPr lang="es-ES" sz="28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rgbClr val="C00000"/>
                </a:solidFill>
              </a:rPr>
              <a:t>  Los miembros directivos.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  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rgbClr val="C00000"/>
                </a:solidFill>
              </a:rPr>
              <a:t>  Diferentes equipos 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   técnicos en los diferentes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   áreas.</a:t>
            </a:r>
          </a:p>
          <a:p>
            <a:endParaRPr lang="es-ES" sz="28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rgbClr val="C00000"/>
                </a:solidFill>
              </a:rPr>
              <a:t>  Los comités de trabajos .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     </a:t>
            </a:r>
            <a:endParaRPr lang="es-ES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857232"/>
            <a:ext cx="392909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58138" cy="785818"/>
          </a:xfrm>
        </p:spPr>
        <p:txBody>
          <a:bodyPr>
            <a:normAutofit fontScale="90000"/>
          </a:bodyPr>
          <a:lstStyle/>
          <a:p>
            <a:r>
              <a:rPr lang="es-ES" sz="5400" dirty="0" smtClean="0">
                <a:solidFill>
                  <a:srgbClr val="C00000"/>
                </a:solidFill>
              </a:rPr>
              <a:t> </a:t>
            </a:r>
            <a:r>
              <a:rPr lang="es-ES" sz="4400" dirty="0" smtClean="0">
                <a:solidFill>
                  <a:srgbClr val="C00000"/>
                </a:solidFill>
              </a:rPr>
              <a:t>FORMAS DE TRABAJO EN COMITES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4040188" cy="48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3900486" cy="47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DIFERENTES COMITES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85926"/>
            <a:ext cx="40386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57364"/>
            <a:ext cx="403860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786" y="285728"/>
            <a:ext cx="7500990" cy="1143008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DIFERENTES COMITES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14488"/>
            <a:ext cx="4038600" cy="471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14488"/>
            <a:ext cx="421008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Autofit/>
          </a:bodyPr>
          <a:lstStyle/>
          <a:p>
            <a:r>
              <a:rPr lang="es-ES" sz="4000" dirty="0" smtClean="0">
                <a:solidFill>
                  <a:schemeClr val="tx1"/>
                </a:solidFill>
              </a:rPr>
              <a:t>SOMBRAS DEL CONJUNTO EN EL PAÍS  </a:t>
            </a:r>
            <a:endParaRPr lang="es-ES" sz="4000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285860"/>
            <a:ext cx="8429684" cy="5072098"/>
          </a:xfrm>
        </p:spPr>
        <p:txBody>
          <a:bodyPr>
            <a:normAutofit fontScale="70000" lnSpcReduction="20000"/>
          </a:bodyPr>
          <a:lstStyle/>
          <a:p>
            <a:pPr marL="742950" indent="-742950">
              <a:buNone/>
            </a:pPr>
            <a:r>
              <a:rPr lang="es-ES" sz="3400" dirty="0" smtClean="0"/>
              <a:t>1. E</a:t>
            </a:r>
            <a:r>
              <a:rPr lang="es-ES" sz="3400" i="1" dirty="0" smtClean="0"/>
              <a:t>n </a:t>
            </a:r>
            <a:r>
              <a:rPr lang="es-ES" sz="3400" dirty="0" smtClean="0"/>
              <a:t>general sentimos que es un tiempo de ir mejorando en todos los sentidos y niveles nuestro trabajo en todos los lugares donde somos coparticipes en la tarea pastoral con las hermanas: (Colegio, Escuelas y  con el campesinado).</a:t>
            </a:r>
          </a:p>
          <a:p>
            <a:pPr marL="742950" indent="-742950">
              <a:buNone/>
            </a:pPr>
            <a:endParaRPr lang="es-ES" sz="2800" dirty="0" smtClean="0"/>
          </a:p>
          <a:p>
            <a:pPr marL="742950" indent="-742950">
              <a:buAutoNum type="arabicPeriod" startAt="2"/>
            </a:pPr>
            <a:r>
              <a:rPr lang="es-ES" sz="3100" dirty="0" smtClean="0"/>
              <a:t>Es un tiempo y espacio que se nos ofrece para ir acompañando desde el carisma MIC a  niños, jóvenes y adultos.</a:t>
            </a:r>
          </a:p>
          <a:p>
            <a:pPr marL="742950" indent="-742950">
              <a:buAutoNum type="arabicPeriod" startAt="2"/>
            </a:pPr>
            <a:endParaRPr lang="es-ES" sz="3100" dirty="0" smtClean="0"/>
          </a:p>
          <a:p>
            <a:pPr marL="514350" indent="-514350">
              <a:buNone/>
            </a:pPr>
            <a:r>
              <a:rPr lang="es-ES" sz="3100" dirty="0" smtClean="0"/>
              <a:t>3.     Creemos también que tenemos que ir dando mayor formación en la fe y el culto a los jóvenes en el colegio.</a:t>
            </a:r>
          </a:p>
          <a:p>
            <a:pPr marL="514350" indent="-514350">
              <a:buNone/>
            </a:pPr>
            <a:endParaRPr lang="es-ES" sz="2800" dirty="0" smtClean="0"/>
          </a:p>
          <a:p>
            <a:pPr marL="514350" indent="-514350">
              <a:buAutoNum type="arabicPeriod" startAt="4"/>
            </a:pPr>
            <a:r>
              <a:rPr lang="es-ES" sz="3100" dirty="0" smtClean="0"/>
              <a:t>También como laicos/as notamos que faltan más recursos humanos para una mejor asistencia en la pastoral en todos los lugares    donde se encuentran las hermanas.</a:t>
            </a:r>
          </a:p>
          <a:p>
            <a:pPr marL="514350" indent="-514350">
              <a:buAutoNum type="arabicPeriod" startAt="4"/>
            </a:pPr>
            <a:endParaRPr lang="es-ES" sz="2600" dirty="0" smtClean="0"/>
          </a:p>
          <a:p>
            <a:pPr marL="514350" indent="-514350">
              <a:buNone/>
            </a:pPr>
            <a:r>
              <a:rPr lang="es-ES" sz="2400" dirty="0" smtClean="0"/>
              <a:t>        </a:t>
            </a:r>
            <a:endParaRPr lang="es-ES" sz="2400" dirty="0"/>
          </a:p>
        </p:txBody>
      </p:sp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/>
          <a:lstStyle/>
          <a:p>
            <a:r>
              <a:rPr lang="es-ES" dirty="0" smtClean="0"/>
              <a:t>El río Paraguay divide al País en dos regiones: al oeste la región Occidental o Chaco y al este la región Oriental. </a:t>
            </a:r>
          </a:p>
          <a:p>
            <a:r>
              <a:rPr lang="es-ES" dirty="0" smtClean="0"/>
              <a:t>La </a:t>
            </a:r>
            <a:r>
              <a:rPr lang="es-ES" b="1" dirty="0" smtClean="0"/>
              <a:t>Región Oriental</a:t>
            </a:r>
            <a:r>
              <a:rPr lang="es-ES" dirty="0" smtClean="0"/>
              <a:t> abarca el 39% del territorio nacional y alberga al 97,3% de la población, con 14 Departamentos</a:t>
            </a:r>
          </a:p>
          <a:p>
            <a:r>
              <a:rPr lang="es-ES" dirty="0" smtClean="0"/>
              <a:t>La </a:t>
            </a:r>
            <a:r>
              <a:rPr lang="es-ES" b="1" dirty="0" smtClean="0"/>
              <a:t>Región Occidental o Chaco</a:t>
            </a:r>
            <a:r>
              <a:rPr lang="es-ES" dirty="0" smtClean="0"/>
              <a:t> tiene el 61% del territorio nacional y alberga a un poco más del 2% de la población</a:t>
            </a:r>
          </a:p>
          <a:p>
            <a:endParaRPr lang="es-ES" dirty="0"/>
          </a:p>
        </p:txBody>
      </p:sp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Documents and Settings\Administrador\Mis documentos\Carli\Imagenes Carlina\María\María Hijo 1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400052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642918"/>
            <a:ext cx="4041775" cy="5483245"/>
          </a:xfrm>
        </p:spPr>
        <p:txBody>
          <a:bodyPr/>
          <a:lstStyle/>
          <a:p>
            <a:r>
              <a:rPr lang="es-ES" b="1" dirty="0" smtClean="0"/>
              <a:t>AGRADECEMOS A NUESTRA MADRE POR ESTA OPORTUNIDAD QUE SE NOS OFRECE.</a:t>
            </a:r>
          </a:p>
          <a:p>
            <a:pPr>
              <a:buNone/>
            </a:pPr>
            <a:endParaRPr lang="es-ES" b="1" dirty="0" smtClean="0"/>
          </a:p>
          <a:p>
            <a:r>
              <a:rPr lang="es-ES" b="1" dirty="0" smtClean="0"/>
              <a:t>PEDIMOS A MARÍA INMACULADA  QUE NOS ACOMPAÑE EN ESTE NUEVO CAMINAR COMO LAICOS/AS  EN ESTE PROCESO DE IR ESCUCHANDO AL DIOS DE LA VIDA Y SER GENEROSOS COMO ELLA.</a:t>
            </a:r>
            <a:endParaRPr lang="es-ES" b="1" dirty="0"/>
          </a:p>
        </p:txBody>
      </p:sp>
      <p:pic>
        <p:nvPicPr>
          <p:cNvPr id="4" name="3 Audio de CD">
            <a:hlinkClick r:id="" action="ppaction://media"/>
          </p:cNvPr>
          <p:cNvPicPr>
            <a:picLocks noRot="1" noChangeAspect="1"/>
          </p:cNvPicPr>
          <p:nvPr>
            <a:audioCd>
              <a:st track="1"/>
              <a:end track="16" time="203"/>
            </a:audioCd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53054"/>
          </a:xfrm>
        </p:spPr>
        <p:txBody>
          <a:bodyPr/>
          <a:lstStyle/>
          <a:p>
            <a:endParaRPr lang="es-ES" sz="3200" dirty="0" smtClean="0"/>
          </a:p>
          <a:p>
            <a:r>
              <a:rPr lang="es-ES" sz="3200" dirty="0" smtClean="0"/>
              <a:t>Paraguay tiene un clima templado a subtropical en la región Oriental y un clima subtropical a tropical en el Chaco</a:t>
            </a:r>
          </a:p>
          <a:p>
            <a:pPr>
              <a:buNone/>
            </a:pPr>
            <a:endParaRPr lang="es-ES" sz="3200" dirty="0" smtClean="0"/>
          </a:p>
          <a:p>
            <a:r>
              <a:rPr lang="es-ES" sz="3200" dirty="0" smtClean="0"/>
              <a:t>El pico más alto del país, cerro </a:t>
            </a:r>
            <a:r>
              <a:rPr lang="es-ES" sz="3200" dirty="0" err="1" smtClean="0"/>
              <a:t>Peró</a:t>
            </a:r>
            <a:r>
              <a:rPr lang="es-ES" sz="3200" dirty="0" smtClean="0"/>
              <a:t> o cerro Tres </a:t>
            </a:r>
            <a:r>
              <a:rPr lang="es-ES" sz="3200" dirty="0" err="1" smtClean="0"/>
              <a:t>kandú</a:t>
            </a:r>
            <a:r>
              <a:rPr lang="es-ES" sz="3200" dirty="0" smtClean="0"/>
              <a:t> con 842 m2</a:t>
            </a:r>
          </a:p>
          <a:p>
            <a:endParaRPr lang="es-ES" dirty="0"/>
          </a:p>
        </p:txBody>
      </p:sp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8401080" cy="928694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smtClean="0">
                <a:solidFill>
                  <a:schemeClr val="tx1"/>
                </a:solidFill>
              </a:rPr>
              <a:t>EXPERIENCIA DE VIDA DE LOS LAICOS</a:t>
            </a:r>
            <a:endParaRPr lang="es-ES" sz="4000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3600" dirty="0" smtClean="0"/>
              <a:t>Como representantes de diferentes lugares de los  grupo de laicos MIC, nos reunimos y compartimos nuestras experiencias.</a:t>
            </a:r>
          </a:p>
          <a:p>
            <a:endParaRPr lang="es-ES" dirty="0"/>
          </a:p>
        </p:txBody>
      </p:sp>
      <p:pic>
        <p:nvPicPr>
          <p:cNvPr id="2050" name="Picture 2" descr="I:\Laicos San Fco\P10203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643050"/>
            <a:ext cx="4500594" cy="45720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EXPERIENCIA DE VIDA 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ES" sz="2800" dirty="0" smtClean="0"/>
              <a:t>Me siento creciendo como persona y desde esta experiencia me doy cuenta que  incido en la vida de los/as jóvenes de la Institución Educativa donde pertenezco.</a:t>
            </a:r>
          </a:p>
          <a:p>
            <a:pPr marL="514350" indent="-514350" algn="just">
              <a:buFont typeface="+mj-lt"/>
              <a:buAutoNum type="arabicPeriod"/>
            </a:pPr>
            <a:endParaRPr lang="es-ES" sz="28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s-ES" sz="2800" dirty="0" smtClean="0"/>
              <a:t>Me siento corresponsable con las hermanas  en relación al trabajo en el colegio, creo que, porque en primer lugar toda mi formación inicial comenzó aquí.</a:t>
            </a:r>
            <a:endParaRPr lang="es-ES" sz="2800" dirty="0"/>
          </a:p>
          <a:p>
            <a:pPr algn="just"/>
            <a:endParaRPr lang="es-ES" dirty="0"/>
          </a:p>
        </p:txBody>
      </p:sp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>
                <a:solidFill>
                  <a:schemeClr val="tx1"/>
                </a:solidFill>
              </a:rPr>
              <a:t>COLEGIO PRIV. SUBV. NTRA. SRA. DE CAACUPÉ</a:t>
            </a:r>
            <a:endParaRPr lang="es-ES" sz="36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ACER\Documents\Nueva carpeta\P3040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35163"/>
            <a:ext cx="8358246" cy="492283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0"/>
            <a:ext cx="8329642" cy="2500306"/>
          </a:xfrm>
        </p:spPr>
        <p:txBody>
          <a:bodyPr>
            <a:normAutofit fontScale="90000"/>
          </a:bodyPr>
          <a:lstStyle/>
          <a:p>
            <a:pPr algn="just"/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dirty="0" smtClean="0"/>
              <a:t/>
            </a:r>
            <a:br>
              <a:rPr lang="es-ES_tradnl" sz="3100" dirty="0" smtClean="0"/>
            </a:br>
            <a:r>
              <a:rPr lang="es-ES_tradnl" sz="3100" b="1" dirty="0" smtClean="0">
                <a:solidFill>
                  <a:schemeClr val="tx1"/>
                </a:solidFill>
              </a:rPr>
              <a:t>El Profesor Ramón acompañando a los estudiantes del Colegio “Nuestra. Señora de Caacupé”, en el proyecto de reciclaje de basura, y el encuentro con la Superiora General y los demás compañeros de trabajo</a:t>
            </a:r>
            <a:r>
              <a:rPr lang="es-ES_tradnl" sz="3100" dirty="0" smtClean="0">
                <a:solidFill>
                  <a:schemeClr val="tx2"/>
                </a:solidFill>
              </a:rPr>
              <a:t>.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3074" name="Picture 2" descr="P91903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00240"/>
            <a:ext cx="378621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PA3002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00240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038600" cy="5354817"/>
          </a:xfrm>
        </p:spPr>
        <p:txBody>
          <a:bodyPr/>
          <a:lstStyle/>
          <a:p>
            <a:r>
              <a:rPr lang="es-ES" sz="2400" dirty="0" smtClean="0"/>
              <a:t>Los encuentros de formación me ayudaron a </a:t>
            </a:r>
            <a:r>
              <a:rPr lang="es-ES" sz="2400" dirty="0" err="1" smtClean="0"/>
              <a:t>vivenciar</a:t>
            </a:r>
            <a:r>
              <a:rPr lang="es-ES" sz="2400" dirty="0" smtClean="0"/>
              <a:t>  valores de fe, esperanza, alegría  y felicidad.</a:t>
            </a:r>
          </a:p>
          <a:p>
            <a:pPr>
              <a:buNone/>
            </a:pPr>
            <a:endParaRPr lang="es-ES" sz="2400" dirty="0" smtClean="0"/>
          </a:p>
          <a:p>
            <a:r>
              <a:rPr lang="es-ES" sz="2400" dirty="0" smtClean="0"/>
              <a:t>El Espíritu de servicio  ha sido lo más fuerte que marcó mi vida para el hoy. También la sencillez y la cercanía en mi trato con los demás.</a:t>
            </a:r>
          </a:p>
          <a:p>
            <a:endParaRPr lang="es-ES" dirty="0"/>
          </a:p>
        </p:txBody>
      </p:sp>
      <p:pic>
        <p:nvPicPr>
          <p:cNvPr id="1026" name="Picture 2" descr="C:\Users\ACER\Documents\Nueva carpeta\PB2904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4210080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492</TotalTime>
  <Words>979</Words>
  <Application>Microsoft Office PowerPoint</Application>
  <PresentationFormat>Presentación en pantalla (4:3)</PresentationFormat>
  <Paragraphs>99</Paragraphs>
  <Slides>30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Flujo</vt:lpstr>
      <vt:lpstr>LAICOS/AS MIC.EN EL PARAGUAY</vt:lpstr>
      <vt:lpstr>CARACTERISTICAS DEL PARAGUAY</vt:lpstr>
      <vt:lpstr>Diapositiva 3</vt:lpstr>
      <vt:lpstr>Diapositiva 4</vt:lpstr>
      <vt:lpstr>EXPERIENCIA DE VIDA DE LOS LAICOS</vt:lpstr>
      <vt:lpstr>EXPERIENCIA DE VIDA </vt:lpstr>
      <vt:lpstr>COLEGIO PRIV. SUBV. NTRA. SRA. DE CAACUPÉ</vt:lpstr>
      <vt:lpstr>                                El Profesor Ramón acompañando a los estudiantes del Colegio “Nuestra. Señora de Caacupé”, en el proyecto de reciclaje de basura, y el encuentro con la Superiora General y los demás compañeros de trabajo. </vt:lpstr>
      <vt:lpstr>Diapositiva 9</vt:lpstr>
      <vt:lpstr>En San Pedro del Paraná</vt:lpstr>
      <vt:lpstr>ORGANIZACIONES DE TRABAJO</vt:lpstr>
      <vt:lpstr>           FORMAS DE TRABAJO</vt:lpstr>
      <vt:lpstr>Bach. Técnico  en Salud  Bach.  Científico  con énfasis en C. Sociales</vt:lpstr>
      <vt:lpstr>Actividades Sociales del Bach. Técnico</vt:lpstr>
      <vt:lpstr>PASTORAL JUVENIL</vt:lpstr>
      <vt:lpstr>EXTENSIÓN DE LA UNIVERSIDAD CATÓLICA</vt:lpstr>
      <vt:lpstr>La vida de fe en la Cdad. de Trabajo </vt:lpstr>
      <vt:lpstr>LOS DIFERENTES TRABAJOS DE GRUPOS </vt:lpstr>
      <vt:lpstr>EL TRABAJO EN LA HUERTA MEDICINAL EN LOS DIFERENTES LUGARES DONDE SE ENCUENTRA LA  CDT. </vt:lpstr>
      <vt:lpstr>DÍA DE REFLEXIÓN Y TRABAJO CDT DE LAS HUERTAS FRUTI HORTICOLA</vt:lpstr>
      <vt:lpstr>Las artesanas trabajando los diferentes tipos de artesanía.</vt:lpstr>
      <vt:lpstr>  VILLARRICA DEL ESPÍRITU SANTO</vt:lpstr>
      <vt:lpstr>  ENCUENTROS FORMATIVOS</vt:lpstr>
      <vt:lpstr>AREAS DE ACCIÓN</vt:lpstr>
      <vt:lpstr>  FORMAS DE TRABAJO</vt:lpstr>
      <vt:lpstr> FORMAS DE TRABAJO EN COMITES</vt:lpstr>
      <vt:lpstr>DIFERENTES COMITES</vt:lpstr>
      <vt:lpstr>DIFERENTES COMITES</vt:lpstr>
      <vt:lpstr>SOMBRAS DEL CONJUNTO EN EL PAÍS  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LAICOS/AS MIC.EN EL PARAGUAY</dc:title>
  <dc:creator>ACER</dc:creator>
  <cp:lastModifiedBy>ACER</cp:lastModifiedBy>
  <cp:revision>54</cp:revision>
  <dcterms:created xsi:type="dcterms:W3CDTF">2011-01-14T16:09:16Z</dcterms:created>
  <dcterms:modified xsi:type="dcterms:W3CDTF">2011-02-20T21:09:03Z</dcterms:modified>
</cp:coreProperties>
</file>