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63" r:id="rId5"/>
    <p:sldId id="259" r:id="rId6"/>
    <p:sldId id="261" r:id="rId7"/>
    <p:sldId id="262" r:id="rId8"/>
  </p:sldIdLst>
  <p:sldSz cx="9144000" cy="6858000" type="screen4x3"/>
  <p:notesSz cx="6858000" cy="9144000"/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18" autoAdjust="0"/>
  </p:normalViewPr>
  <p:slideViewPr>
    <p:cSldViewPr>
      <p:cViewPr varScale="1">
        <p:scale>
          <a:sx n="84" d="100"/>
          <a:sy n="84" d="100"/>
        </p:scale>
        <p:origin x="-115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6450C-9F90-459F-9E96-2AE3684787D8}" type="datetimeFigureOut">
              <a:rPr lang="es-VE" smtClean="0"/>
              <a:t>13/02/2015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17A8-7756-4000-A11F-C181CCE0CB7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219317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6450C-9F90-459F-9E96-2AE3684787D8}" type="datetimeFigureOut">
              <a:rPr lang="es-VE" smtClean="0"/>
              <a:t>13/02/2015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17A8-7756-4000-A11F-C181CCE0CB7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87068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6450C-9F90-459F-9E96-2AE3684787D8}" type="datetimeFigureOut">
              <a:rPr lang="es-VE" smtClean="0"/>
              <a:t>13/02/2015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17A8-7756-4000-A11F-C181CCE0CB7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568763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6450C-9F90-459F-9E96-2AE3684787D8}" type="datetimeFigureOut">
              <a:rPr lang="es-VE" smtClean="0"/>
              <a:t>13/02/2015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17A8-7756-4000-A11F-C181CCE0CB7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99921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6450C-9F90-459F-9E96-2AE3684787D8}" type="datetimeFigureOut">
              <a:rPr lang="es-VE" smtClean="0"/>
              <a:t>13/02/2015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17A8-7756-4000-A11F-C181CCE0CB7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7364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6450C-9F90-459F-9E96-2AE3684787D8}" type="datetimeFigureOut">
              <a:rPr lang="es-VE" smtClean="0"/>
              <a:t>13/02/2015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17A8-7756-4000-A11F-C181CCE0CB7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18224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6450C-9F90-459F-9E96-2AE3684787D8}" type="datetimeFigureOut">
              <a:rPr lang="es-VE" smtClean="0"/>
              <a:t>13/02/2015</a:t>
            </a:fld>
            <a:endParaRPr lang="es-V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17A8-7756-4000-A11F-C181CCE0CB7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03096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6450C-9F90-459F-9E96-2AE3684787D8}" type="datetimeFigureOut">
              <a:rPr lang="es-VE" smtClean="0"/>
              <a:t>13/02/2015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17A8-7756-4000-A11F-C181CCE0CB7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39014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6450C-9F90-459F-9E96-2AE3684787D8}" type="datetimeFigureOut">
              <a:rPr lang="es-VE" smtClean="0"/>
              <a:t>13/02/2015</a:t>
            </a:fld>
            <a:endParaRPr lang="es-V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17A8-7756-4000-A11F-C181CCE0CB7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52675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6450C-9F90-459F-9E96-2AE3684787D8}" type="datetimeFigureOut">
              <a:rPr lang="es-VE" smtClean="0"/>
              <a:t>13/02/2015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17A8-7756-4000-A11F-C181CCE0CB7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820811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V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6450C-9F90-459F-9E96-2AE3684787D8}" type="datetimeFigureOut">
              <a:rPr lang="es-VE" smtClean="0"/>
              <a:t>13/02/2015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17A8-7756-4000-A11F-C181CCE0CB7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37199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6450C-9F90-459F-9E96-2AE3684787D8}" type="datetimeFigureOut">
              <a:rPr lang="es-VE" smtClean="0"/>
              <a:t>13/02/2015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217A8-7756-4000-A11F-C181CCE0CB7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07455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V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Sonia\Desktop\Material que estaba en la pantalla\plantillas\ccccc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" y="9138"/>
            <a:ext cx="9068188" cy="691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55574" y="1025441"/>
            <a:ext cx="799288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 de Marzo, Día Internacional de la MUJER.</a:t>
            </a:r>
            <a:endParaRPr lang="es-E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87624" y="2163628"/>
            <a:ext cx="69127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VE" sz="2400" dirty="0">
                <a:solidFill>
                  <a:schemeClr val="bg2">
                    <a:lumMod val="25000"/>
                  </a:schemeClr>
                </a:solidFill>
              </a:rPr>
              <a:t>La lucha de la mujer por sus </a:t>
            </a:r>
            <a:r>
              <a:rPr lang="es-VE" sz="2400" dirty="0" smtClean="0">
                <a:solidFill>
                  <a:schemeClr val="bg2">
                    <a:lumMod val="25000"/>
                  </a:schemeClr>
                </a:solidFill>
              </a:rPr>
              <a:t>derechos  </a:t>
            </a:r>
            <a:r>
              <a:rPr lang="es-VE" sz="2400" dirty="0">
                <a:solidFill>
                  <a:schemeClr val="bg2">
                    <a:lumMod val="25000"/>
                  </a:schemeClr>
                </a:solidFill>
              </a:rPr>
              <a:t>tiene larga data. Ya Jesús de Nazaret con sus </a:t>
            </a:r>
            <a:r>
              <a:rPr lang="es-VE" sz="2400" dirty="0" smtClean="0">
                <a:solidFill>
                  <a:schemeClr val="bg2">
                    <a:lumMod val="25000"/>
                  </a:schemeClr>
                </a:solidFill>
              </a:rPr>
              <a:t>prácticas, </a:t>
            </a:r>
            <a:r>
              <a:rPr lang="es-VE" sz="2400" dirty="0">
                <a:solidFill>
                  <a:schemeClr val="bg2">
                    <a:lumMod val="25000"/>
                  </a:schemeClr>
                </a:solidFill>
              </a:rPr>
              <a:t>gestos y palabras la dignificó; sin embargo </a:t>
            </a:r>
            <a:r>
              <a:rPr lang="es-VE" sz="2400" dirty="0" smtClean="0">
                <a:solidFill>
                  <a:schemeClr val="bg2">
                    <a:lumMod val="25000"/>
                  </a:schemeClr>
                </a:solidFill>
              </a:rPr>
              <a:t>las </a:t>
            </a:r>
            <a:r>
              <a:rPr lang="es-VE" sz="2400" dirty="0">
                <a:solidFill>
                  <a:schemeClr val="bg2">
                    <a:lumMod val="25000"/>
                  </a:schemeClr>
                </a:solidFill>
              </a:rPr>
              <a:t>sociedades han hecho caso </a:t>
            </a:r>
            <a:r>
              <a:rPr lang="es-VE" sz="2400" dirty="0" smtClean="0">
                <a:solidFill>
                  <a:schemeClr val="bg2">
                    <a:lumMod val="25000"/>
                  </a:schemeClr>
                </a:solidFill>
              </a:rPr>
              <a:t>omiso de este grito femenino de igualdad.</a:t>
            </a:r>
            <a:endParaRPr lang="es-VE" sz="24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s-VE" sz="2400" dirty="0">
                <a:solidFill>
                  <a:schemeClr val="bg2">
                    <a:lumMod val="25000"/>
                  </a:schemeClr>
                </a:solidFill>
              </a:rPr>
              <a:t>En 1.789 </a:t>
            </a:r>
            <a:r>
              <a:rPr lang="es-VE" sz="2400" dirty="0" smtClean="0">
                <a:solidFill>
                  <a:schemeClr val="bg2">
                    <a:lumMod val="25000"/>
                  </a:schemeClr>
                </a:solidFill>
              </a:rPr>
              <a:t>la mujer se visibiliza </a:t>
            </a:r>
            <a:r>
              <a:rPr lang="es-VE" sz="2400" dirty="0">
                <a:solidFill>
                  <a:schemeClr val="bg2">
                    <a:lumMod val="25000"/>
                  </a:schemeClr>
                </a:solidFill>
              </a:rPr>
              <a:t>históricamente mediante una toma de conciencia colectiva de su papel relevante, pero no es sino hasta 1.914 cuando se reconocen de manera oficial sus derechos y para conmemorarlo se  declara el 8 de Marzo </a:t>
            </a:r>
            <a:r>
              <a:rPr lang="es-VE" sz="2400" dirty="0" smtClean="0">
                <a:solidFill>
                  <a:schemeClr val="bg2">
                    <a:lumMod val="25000"/>
                  </a:schemeClr>
                </a:solidFill>
              </a:rPr>
              <a:t>como</a:t>
            </a:r>
          </a:p>
          <a:p>
            <a:pPr algn="ctr"/>
            <a:r>
              <a:rPr lang="es-VE" sz="2400" dirty="0" smtClean="0">
                <a:solidFill>
                  <a:schemeClr val="bg2">
                    <a:lumMod val="25000"/>
                  </a:schemeClr>
                </a:solidFill>
              </a:rPr>
              <a:t>DÍA </a:t>
            </a:r>
            <a:r>
              <a:rPr lang="es-VE" sz="2400" dirty="0">
                <a:solidFill>
                  <a:schemeClr val="bg2">
                    <a:lumMod val="25000"/>
                  </a:schemeClr>
                </a:solidFill>
              </a:rPr>
              <a:t>INTERNACIONAL DE LA </a:t>
            </a:r>
            <a:r>
              <a:rPr lang="es-VE" sz="2400" dirty="0" smtClean="0">
                <a:solidFill>
                  <a:schemeClr val="bg2">
                    <a:lumMod val="25000"/>
                  </a:schemeClr>
                </a:solidFill>
              </a:rPr>
              <a:t>MUJER.</a:t>
            </a:r>
            <a:endParaRPr lang="es-VE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0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55277" y="404664"/>
            <a:ext cx="7433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b="1" dirty="0">
                <a:latin typeface="Georgia" pitchFamily="18" charset="0"/>
              </a:rPr>
              <a:t> </a:t>
            </a:r>
            <a:r>
              <a:rPr lang="es-VE" sz="2000" b="1" dirty="0" smtClean="0">
                <a:latin typeface="Batang" pitchFamily="18" charset="-127"/>
                <a:ea typeface="Batang" pitchFamily="18" charset="-127"/>
              </a:rPr>
              <a:t>MUJER, ERES GRANDE Y VALIOSA A LOS OJOS DE DIOS</a:t>
            </a:r>
            <a:endParaRPr lang="es-VE" b="1" dirty="0">
              <a:latin typeface="Georgia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5" y="87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6" r="46582" b="10981"/>
          <a:stretch/>
        </p:blipFill>
        <p:spPr bwMode="auto">
          <a:xfrm>
            <a:off x="1187624" y="4116114"/>
            <a:ext cx="2952328" cy="266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55575" y="143054"/>
            <a:ext cx="76328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MUJER , ERES GRANDE Y BELLA A                   LOS OJOS DE DIOS.</a:t>
            </a:r>
            <a:endParaRPr lang="es-E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2952328" cy="32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571999" y="2492896"/>
            <a:ext cx="4432624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Mujer MADRE, que te</a:t>
            </a:r>
          </a:p>
          <a:p>
            <a:pPr algn="ctr"/>
            <a:r>
              <a:rPr lang="es-ES" sz="2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c</a:t>
            </a:r>
            <a:r>
              <a:rPr lang="es-ES" sz="2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onviertes en seno</a:t>
            </a:r>
          </a:p>
          <a:p>
            <a:pPr algn="ctr"/>
            <a:r>
              <a:rPr lang="es-ES" sz="2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d</a:t>
            </a:r>
            <a:r>
              <a:rPr lang="es-ES" sz="24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el ser humano,</a:t>
            </a:r>
          </a:p>
          <a:p>
            <a:pPr algn="ctr"/>
            <a:r>
              <a:rPr lang="es-ES" sz="2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c</a:t>
            </a:r>
            <a:r>
              <a:rPr lang="es-ES" sz="2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on la alegría y </a:t>
            </a:r>
            <a:endParaRPr lang="es-ES" sz="2400" b="1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nsolas" pitchFamily="49" charset="0"/>
              <a:cs typeface="Consolas" pitchFamily="49" charset="0"/>
            </a:endParaRPr>
          </a:p>
          <a:p>
            <a:pPr algn="ctr"/>
            <a:r>
              <a:rPr lang="es-ES" sz="2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los dolores  de parto</a:t>
            </a:r>
          </a:p>
          <a:p>
            <a:pPr algn="ctr"/>
            <a:r>
              <a:rPr lang="es-ES" sz="2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d</a:t>
            </a:r>
            <a:r>
              <a:rPr lang="es-ES" sz="24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e una experiencia única.</a:t>
            </a:r>
          </a:p>
          <a:p>
            <a:pPr algn="ctr"/>
            <a:r>
              <a:rPr lang="es-ES" sz="2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Eres guía en los primeros</a:t>
            </a:r>
          </a:p>
          <a:p>
            <a:pPr algn="ctr"/>
            <a:r>
              <a:rPr lang="es-ES" sz="2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p</a:t>
            </a:r>
            <a:r>
              <a:rPr lang="es-ES" sz="24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asos, apoyo en el </a:t>
            </a:r>
          </a:p>
          <a:p>
            <a:pPr algn="ctr"/>
            <a:r>
              <a:rPr lang="es-ES" sz="2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c</a:t>
            </a:r>
            <a:r>
              <a:rPr lang="es-ES" sz="2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recimiento y referencia</a:t>
            </a:r>
          </a:p>
          <a:p>
            <a:pPr algn="ctr"/>
            <a:r>
              <a:rPr lang="es-ES" sz="2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p</a:t>
            </a:r>
            <a:r>
              <a:rPr lang="es-ES" sz="24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ara el camino</a:t>
            </a:r>
          </a:p>
          <a:p>
            <a:pPr algn="ctr"/>
            <a:r>
              <a:rPr lang="es-ES" sz="2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d</a:t>
            </a:r>
            <a:r>
              <a:rPr lang="es-ES" sz="2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nsolas" pitchFamily="49" charset="0"/>
                <a:cs typeface="Consolas" pitchFamily="49" charset="0"/>
              </a:rPr>
              <a:t>e la vida</a:t>
            </a:r>
            <a:endParaRPr lang="es-ES" sz="24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09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" y="-222767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2097"/>
          <a:stretch/>
        </p:blipFill>
        <p:spPr bwMode="auto">
          <a:xfrm>
            <a:off x="96588" y="2322267"/>
            <a:ext cx="3467300" cy="449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32519" y="-99392"/>
            <a:ext cx="4987553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Mujer esposa, que unes tu vida a la de un hombre</a:t>
            </a:r>
          </a:p>
          <a:p>
            <a:r>
              <a:rPr lang="es-E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e</a:t>
            </a:r>
            <a:r>
              <a:rPr lang="es-E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 una relación de recíproca entrega</a:t>
            </a:r>
          </a:p>
          <a:p>
            <a:r>
              <a:rPr lang="es-E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al</a:t>
            </a:r>
            <a:r>
              <a:rPr lang="es-ES" sz="2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servicio de la comunión y</a:t>
            </a:r>
          </a:p>
          <a:p>
            <a:pPr algn="r"/>
            <a:r>
              <a:rPr lang="es-ES" sz="2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la vida.</a:t>
            </a:r>
            <a:endParaRPr lang="es-ES" sz="2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069625" y="3573016"/>
            <a:ext cx="5038879" cy="24929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Mujer hija-hermana, que</a:t>
            </a:r>
          </a:p>
          <a:p>
            <a:r>
              <a:rPr lang="es-ES" sz="28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aportas a la vida familiar y social</a:t>
            </a:r>
          </a:p>
          <a:p>
            <a:r>
              <a:rPr lang="es-ES" sz="2800" b="1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la riqueza de tu sensibilidad, </a:t>
            </a:r>
          </a:p>
          <a:p>
            <a:r>
              <a:rPr lang="es-ES" sz="28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intuición, generosidad</a:t>
            </a:r>
            <a:r>
              <a:rPr lang="es-ES" sz="36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</a:p>
          <a:p>
            <a:r>
              <a:rPr lang="es-ES" sz="2800" b="1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constancia</a:t>
            </a:r>
            <a:r>
              <a:rPr lang="es-ES" sz="3600" b="1" cap="all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….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04" y="981092"/>
            <a:ext cx="27363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C:\Users\Sonia\Desktop\Material que estaba en la pantalla\IMAGENES\niñ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6"/>
          <a:stretch/>
        </p:blipFill>
        <p:spPr bwMode="auto">
          <a:xfrm>
            <a:off x="5542078" y="-26268"/>
            <a:ext cx="2093972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52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99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6" t="-862" r="-162" b="25830"/>
          <a:stretch/>
        </p:blipFill>
        <p:spPr bwMode="auto">
          <a:xfrm>
            <a:off x="5510555" y="2852935"/>
            <a:ext cx="3605176" cy="194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29" r="15366"/>
          <a:stretch/>
        </p:blipFill>
        <p:spPr bwMode="auto">
          <a:xfrm>
            <a:off x="6876256" y="14114"/>
            <a:ext cx="2213914" cy="283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12" y="61950"/>
            <a:ext cx="216024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71" r="61581" b="74388"/>
          <a:stretch/>
        </p:blipFill>
        <p:spPr bwMode="auto">
          <a:xfrm>
            <a:off x="0" y="61950"/>
            <a:ext cx="4285497" cy="206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18659" y="2222190"/>
            <a:ext cx="74764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Mujer trabajadora en todos los ámbitos de la vida social, </a:t>
            </a:r>
          </a:p>
          <a:p>
            <a:r>
              <a:rPr lang="es-E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  <a:r>
              <a:rPr lang="es-ES" sz="2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ultural</a:t>
            </a:r>
            <a:r>
              <a:rPr lang="es-ES" sz="2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artística y política con  la  aportación que das </a:t>
            </a:r>
          </a:p>
          <a:p>
            <a:r>
              <a:rPr lang="es-E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 la elaboración </a:t>
            </a:r>
            <a:r>
              <a:rPr lang="es-ES" sz="2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de una cultura </a:t>
            </a:r>
          </a:p>
          <a:p>
            <a:r>
              <a:rPr lang="es-ES" sz="2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capaz de conciliar  razón y sentimiento.</a:t>
            </a:r>
            <a:endParaRPr lang="es-E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8" t="73875" r="46709" b="537"/>
          <a:stretch/>
        </p:blipFill>
        <p:spPr bwMode="auto">
          <a:xfrm>
            <a:off x="4258" y="4342546"/>
            <a:ext cx="2623525" cy="247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175" y="4815347"/>
            <a:ext cx="3781556" cy="204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 t="15584" r="8052"/>
          <a:stretch/>
        </p:blipFill>
        <p:spPr bwMode="auto">
          <a:xfrm>
            <a:off x="2644736" y="4815347"/>
            <a:ext cx="2746311" cy="203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64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1229"/>
            <a:ext cx="91074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t="9123" r="10085" b="7118"/>
          <a:stretch/>
        </p:blipFill>
        <p:spPr bwMode="auto">
          <a:xfrm>
            <a:off x="2604332" y="2492896"/>
            <a:ext cx="2927224" cy="359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07504" y="119991"/>
            <a:ext cx="6034024" cy="2308324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MUJER CONSAGRADA,</a:t>
            </a:r>
          </a:p>
          <a:p>
            <a:pPr algn="ctr"/>
            <a:r>
              <a:rPr lang="es-E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que al ejemplo de la GRAN MUJER,</a:t>
            </a:r>
          </a:p>
          <a:p>
            <a:pPr algn="ctr"/>
            <a:r>
              <a:rPr lang="es-E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María de Nazaret, te abres con</a:t>
            </a:r>
          </a:p>
          <a:p>
            <a:pPr algn="ctr"/>
            <a:r>
              <a:rPr lang="es-E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Docilidad y Fidelidad a Dios.</a:t>
            </a:r>
            <a:endParaRPr lang="es-E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parajita" pitchFamily="34" charset="0"/>
              <a:cs typeface="Aparajita" pitchFamily="34" charset="0"/>
            </a:endParaRPr>
          </a:p>
        </p:txBody>
      </p:sp>
      <p:pic>
        <p:nvPicPr>
          <p:cNvPr id="3" name="Imagen 1" descr="Descripción: http://www.misionerasinmaculadaconcepcion.es/images/noticia-chantal_6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3" t="34889" r="4253"/>
          <a:stretch>
            <a:fillRect/>
          </a:stretch>
        </p:blipFill>
        <p:spPr bwMode="auto">
          <a:xfrm>
            <a:off x="6754134" y="260648"/>
            <a:ext cx="213834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n 3" descr="Descripción: http://www.misionerasinmaculadaconcepcion.es/images/luz-marina-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3998" r="51807" b="61224"/>
          <a:stretch>
            <a:fillRect/>
          </a:stretch>
        </p:blipFill>
        <p:spPr bwMode="auto">
          <a:xfrm>
            <a:off x="5652120" y="2924944"/>
            <a:ext cx="2548497" cy="298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21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nia\Desktop\Material que estaba en la pantalla\plantillas\ssssss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82"/>
            <a:ext cx="9144000" cy="683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6" r="21673" b="21979"/>
          <a:stretch/>
        </p:blipFill>
        <p:spPr bwMode="auto">
          <a:xfrm>
            <a:off x="7038857" y="-1649"/>
            <a:ext cx="1757152" cy="1823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3" t="3207" b="44843"/>
          <a:stretch/>
        </p:blipFill>
        <p:spPr bwMode="auto">
          <a:xfrm>
            <a:off x="179512" y="2108280"/>
            <a:ext cx="1425039" cy="1745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r="25869" b="34602"/>
          <a:stretch/>
        </p:blipFill>
        <p:spPr bwMode="auto">
          <a:xfrm>
            <a:off x="1604551" y="2886418"/>
            <a:ext cx="1712131" cy="16953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9" t="-3610" b="40476"/>
          <a:stretch/>
        </p:blipFill>
        <p:spPr bwMode="auto">
          <a:xfrm>
            <a:off x="7028324" y="3084441"/>
            <a:ext cx="1898676" cy="24924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0" t="13738" r="10925"/>
          <a:stretch/>
        </p:blipFill>
        <p:spPr bwMode="auto">
          <a:xfrm>
            <a:off x="5292080" y="2708920"/>
            <a:ext cx="1867238" cy="2666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4" r="13622" b="61456"/>
          <a:stretch/>
        </p:blipFill>
        <p:spPr bwMode="auto">
          <a:xfrm>
            <a:off x="6922848" y="1821407"/>
            <a:ext cx="1805492" cy="137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-1587990" y="-1649"/>
            <a:ext cx="6385081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ritannic Bold" pitchFamily="34" charset="0"/>
              </a:rPr>
              <a:t>G</a:t>
            </a:r>
            <a:r>
              <a:rPr lang="es-ES" sz="28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ritannic Bold" pitchFamily="34" charset="0"/>
              </a:rPr>
              <a:t>racias MUJER,</a:t>
            </a:r>
          </a:p>
          <a:p>
            <a:pPr algn="ctr"/>
            <a:r>
              <a:rPr lang="es-E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ritannic Bold" pitchFamily="34" charset="0"/>
              </a:rPr>
              <a:t>por el mismo hecho de SER MUJER.</a:t>
            </a:r>
          </a:p>
          <a:p>
            <a:pPr algn="ctr"/>
            <a:r>
              <a:rPr lang="es-ES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ritannic Bold" pitchFamily="34" charset="0"/>
              </a:rPr>
              <a:t>C</a:t>
            </a:r>
            <a:r>
              <a:rPr lang="es-E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ritannic Bold" pitchFamily="34" charset="0"/>
              </a:rPr>
              <a:t>on la intuición propia de tu </a:t>
            </a:r>
            <a:r>
              <a:rPr lang="es-ES" sz="28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ritannic Bold" pitchFamily="34" charset="0"/>
              </a:rPr>
              <a:t>feminidad</a:t>
            </a:r>
          </a:p>
          <a:p>
            <a:pPr algn="ctr"/>
            <a:r>
              <a:rPr lang="es-ES" sz="28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ritannic Bold" pitchFamily="34" charset="0"/>
              </a:rPr>
              <a:t> enriqueces la comprensión del mundo</a:t>
            </a:r>
          </a:p>
          <a:p>
            <a:pPr algn="ctr"/>
            <a:r>
              <a:rPr lang="es-ES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ritannic Bold" pitchFamily="34" charset="0"/>
              </a:rPr>
              <a:t>y contribuyes a la plena verdad </a:t>
            </a:r>
          </a:p>
          <a:p>
            <a:pPr algn="ctr"/>
            <a:r>
              <a:rPr lang="es-ES" sz="28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ritannic Bold" pitchFamily="34" charset="0"/>
              </a:rPr>
              <a:t>            de las relaciones humanas</a:t>
            </a:r>
            <a:r>
              <a:rPr lang="es-E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ritannic Bold" pitchFamily="34" charset="0"/>
              </a:rPr>
              <a:t>.</a:t>
            </a:r>
            <a:endParaRPr lang="es-E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Britannic Bold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630" y="3016246"/>
            <a:ext cx="1822450" cy="256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04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2" y="0"/>
            <a:ext cx="2358012" cy="20094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28711" r="40806"/>
          <a:stretch/>
        </p:blipFill>
        <p:spPr bwMode="auto">
          <a:xfrm>
            <a:off x="2827014" y="57768"/>
            <a:ext cx="1864567" cy="1988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83"/>
          <a:stretch/>
        </p:blipFill>
        <p:spPr bwMode="auto">
          <a:xfrm>
            <a:off x="4860032" y="57768"/>
            <a:ext cx="2121024" cy="18824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t="1706" r="10523" b="1706"/>
          <a:stretch/>
        </p:blipFill>
        <p:spPr bwMode="auto">
          <a:xfrm>
            <a:off x="107504" y="1748455"/>
            <a:ext cx="2774717" cy="2603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1" r="2824"/>
          <a:stretch/>
        </p:blipFill>
        <p:spPr bwMode="auto">
          <a:xfrm>
            <a:off x="6981056" y="188640"/>
            <a:ext cx="1889812" cy="257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r="2583" b="14256"/>
          <a:stretch/>
        </p:blipFill>
        <p:spPr bwMode="auto">
          <a:xfrm>
            <a:off x="0" y="4678897"/>
            <a:ext cx="4251366" cy="22064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/>
          <a:stretch/>
        </p:blipFill>
        <p:spPr bwMode="auto">
          <a:xfrm>
            <a:off x="2900254" y="1860626"/>
            <a:ext cx="2706009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" b="3753"/>
          <a:stretch/>
        </p:blipFill>
        <p:spPr bwMode="auto">
          <a:xfrm>
            <a:off x="7140300" y="2817889"/>
            <a:ext cx="2003700" cy="236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422154" y="4196214"/>
            <a:ext cx="18718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Leer </a:t>
            </a:r>
          </a:p>
          <a:p>
            <a:pPr algn="ctr"/>
            <a:r>
              <a:rPr lang="es-E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J</a:t>
            </a:r>
            <a:r>
              <a:rPr lang="es-ES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n.2</a:t>
            </a:r>
            <a:r>
              <a:rPr lang="es-ES" sz="2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1-12</a:t>
            </a:r>
            <a:endParaRPr lang="es-ES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161699" y="3789040"/>
            <a:ext cx="21066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Reflexión:</a:t>
            </a:r>
            <a:endParaRPr lang="es-E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608506" y="5034107"/>
            <a:ext cx="52982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uhaus 93" pitchFamily="82" charset="0"/>
              </a:rPr>
              <a:t>¿Cómo interpretas el actuar de María ?</a:t>
            </a:r>
          </a:p>
          <a:p>
            <a:pPr algn="ctr"/>
            <a:r>
              <a:rPr lang="es-ES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uhaus 93" pitchFamily="82" charset="0"/>
              </a:rPr>
              <a:t>¿Cuál es el ideal de mujer que tenemos?</a:t>
            </a:r>
          </a:p>
          <a:p>
            <a:pPr algn="ctr"/>
            <a:r>
              <a:rPr lang="es-ES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uhaus 93" pitchFamily="82" charset="0"/>
              </a:rPr>
              <a:t>¿Cómo trata la sociedad a la Mujer?       </a:t>
            </a:r>
          </a:p>
          <a:p>
            <a:pPr algn="ctr"/>
            <a:r>
              <a:rPr lang="es-ES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uhaus 93" pitchFamily="82" charset="0"/>
              </a:rPr>
              <a:t>¿Qué aporte hace la mujer en la vida humana?</a:t>
            </a:r>
          </a:p>
          <a:p>
            <a:pPr algn="ctr"/>
            <a:r>
              <a:rPr lang="es-ES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uhaus 93" pitchFamily="82" charset="0"/>
              </a:rPr>
              <a:t>¿Qué podemos hacer para luchar</a:t>
            </a:r>
          </a:p>
          <a:p>
            <a:pPr algn="ctr"/>
            <a:r>
              <a:rPr lang="es-ES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uhaus 93" pitchFamily="82" charset="0"/>
              </a:rPr>
              <a:t> en favor de la mujer?</a:t>
            </a:r>
            <a:endParaRPr lang="es-ES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auhaus 93" pitchFamily="82" charset="0"/>
            </a:endParaRPr>
          </a:p>
        </p:txBody>
      </p:sp>
      <p:pic>
        <p:nvPicPr>
          <p:cNvPr id="1026" name="Picture 2" descr="mujeres africanas : 70 Vintage moda mujer afro. Camisa blanca y jeans sobre fondo marrón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7" r="17677"/>
          <a:stretch/>
        </p:blipFill>
        <p:spPr bwMode="auto">
          <a:xfrm>
            <a:off x="5405244" y="2752490"/>
            <a:ext cx="1687036" cy="2217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7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370</Words>
  <Application>Microsoft Office PowerPoint</Application>
  <PresentationFormat>Presentación en pantalla (4:3)</PresentationFormat>
  <Paragraphs>49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Sonia</dc:creator>
  <cp:lastModifiedBy>Sonia</cp:lastModifiedBy>
  <cp:revision>37</cp:revision>
  <dcterms:created xsi:type="dcterms:W3CDTF">2015-01-29T21:15:28Z</dcterms:created>
  <dcterms:modified xsi:type="dcterms:W3CDTF">2015-02-14T00:08:29Z</dcterms:modified>
</cp:coreProperties>
</file>