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744"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139C5C2-8D5B-431D-8255-B80B2E03DC04}" type="datetimeFigureOut">
              <a:rPr lang="es-ES" smtClean="0"/>
              <a:pPr/>
              <a:t>27/04/2014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CD1D36D-8AD1-4358-BBC7-598240D60F8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60000"/>
                <a:lumOff val="40000"/>
              </a:schemeClr>
            </a:gs>
            <a:gs pos="40000">
              <a:schemeClr val="bg2">
                <a:tint val="45000"/>
                <a:shade val="99000"/>
                <a:satMod val="350000"/>
              </a:schemeClr>
            </a:gs>
            <a:gs pos="100000">
              <a:schemeClr val="bg2">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9C5C2-8D5B-431D-8255-B80B2E03DC04}" type="datetimeFigureOut">
              <a:rPr lang="es-ES" smtClean="0"/>
              <a:pPr/>
              <a:t>27/04/2014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1D36D-8AD1-4358-BBC7-598240D60F88}"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p:spPr>
        <p:txBody>
          <a:bodyPr/>
          <a:lstStyle/>
          <a:p>
            <a:r>
              <a:rPr lang="es-ES" b="1" dirty="0" smtClean="0">
                <a:solidFill>
                  <a:schemeClr val="accent6">
                    <a:lumMod val="75000"/>
                  </a:schemeClr>
                </a:solidFill>
              </a:rPr>
              <a:t>TALLER EN CLAVE VOCACIONAL</a:t>
            </a:r>
            <a:br>
              <a:rPr lang="es-ES" b="1" dirty="0" smtClean="0">
                <a:solidFill>
                  <a:schemeClr val="accent6">
                    <a:lumMod val="75000"/>
                  </a:schemeClr>
                </a:solidFill>
              </a:rPr>
            </a:br>
            <a:r>
              <a:rPr lang="es-ES" sz="3200" b="1" dirty="0" smtClean="0">
                <a:solidFill>
                  <a:schemeClr val="accent6">
                    <a:lumMod val="75000"/>
                  </a:schemeClr>
                </a:solidFill>
              </a:rPr>
              <a:t>Vic - 10 al 15 de Abril 2014</a:t>
            </a:r>
            <a:endParaRPr lang="es-ES" b="1" dirty="0">
              <a:solidFill>
                <a:schemeClr val="accent6">
                  <a:lumMod val="75000"/>
                </a:schemeClr>
              </a:solidFill>
            </a:endParaRPr>
          </a:p>
        </p:txBody>
      </p:sp>
      <p:sp>
        <p:nvSpPr>
          <p:cNvPr id="3" name="2 Subtítulo"/>
          <p:cNvSpPr>
            <a:spLocks noGrp="1"/>
          </p:cNvSpPr>
          <p:nvPr>
            <p:ph type="subTitle" idx="1"/>
          </p:nvPr>
        </p:nvSpPr>
        <p:spPr>
          <a:xfrm>
            <a:off x="1187624" y="1916832"/>
            <a:ext cx="6768752" cy="1440160"/>
          </a:xfrm>
        </p:spPr>
        <p:txBody>
          <a:bodyPr>
            <a:normAutofit/>
          </a:bodyPr>
          <a:lstStyle/>
          <a:p>
            <a:r>
              <a:rPr lang="es-ES" sz="2800" dirty="0" smtClean="0">
                <a:solidFill>
                  <a:schemeClr val="accent6">
                    <a:lumMod val="40000"/>
                    <a:lumOff val="60000"/>
                  </a:schemeClr>
                </a:solidFill>
              </a:rPr>
              <a:t>Los </a:t>
            </a:r>
            <a:r>
              <a:rPr lang="es-ES" sz="2800" dirty="0" err="1" smtClean="0">
                <a:solidFill>
                  <a:schemeClr val="accent6">
                    <a:lumMod val="40000"/>
                    <a:lumOff val="60000"/>
                  </a:schemeClr>
                </a:solidFill>
              </a:rPr>
              <a:t>laic@s</a:t>
            </a:r>
            <a:r>
              <a:rPr lang="es-ES" sz="2800" dirty="0" smtClean="0">
                <a:solidFill>
                  <a:schemeClr val="accent6">
                    <a:lumMod val="40000"/>
                    <a:lumOff val="60000"/>
                  </a:schemeClr>
                </a:solidFill>
              </a:rPr>
              <a:t> participantes nos cuentan su experiencia en la búsqueda de la  originalidad de cada </a:t>
            </a:r>
            <a:r>
              <a:rPr lang="es-ES" sz="2800" dirty="0" err="1" smtClean="0">
                <a:solidFill>
                  <a:schemeClr val="accent6">
                    <a:lumMod val="40000"/>
                    <a:lumOff val="60000"/>
                  </a:schemeClr>
                </a:solidFill>
              </a:rPr>
              <a:t>un@</a:t>
            </a:r>
            <a:r>
              <a:rPr lang="es-ES" sz="2800" dirty="0" smtClean="0">
                <a:solidFill>
                  <a:schemeClr val="accent6">
                    <a:lumMod val="40000"/>
                    <a:lumOff val="60000"/>
                  </a:schemeClr>
                </a:solidFill>
              </a:rPr>
              <a:t>.</a:t>
            </a:r>
            <a:endParaRPr lang="es-ES" sz="2800" dirty="0">
              <a:solidFill>
                <a:schemeClr val="accent6">
                  <a:lumMod val="40000"/>
                  <a:lumOff val="60000"/>
                </a:schemeClr>
              </a:solidFill>
            </a:endParaRPr>
          </a:p>
        </p:txBody>
      </p:sp>
      <p:pic>
        <p:nvPicPr>
          <p:cNvPr id="1026" name="Picture 2" descr="C:\Users\Mercè\Desktop\cursovicabri2014046.jpg"/>
          <p:cNvPicPr>
            <a:picLocks noChangeAspect="1" noChangeArrowheads="1"/>
          </p:cNvPicPr>
          <p:nvPr/>
        </p:nvPicPr>
        <p:blipFill>
          <a:blip r:embed="rId2" cstate="print"/>
          <a:srcRect t="20522" b="20818"/>
          <a:stretch>
            <a:fillRect/>
          </a:stretch>
        </p:blipFill>
        <p:spPr bwMode="auto">
          <a:xfrm>
            <a:off x="1259632" y="3429000"/>
            <a:ext cx="6708382" cy="2952328"/>
          </a:xfrm>
          <a:prstGeom prst="rect">
            <a:avLst/>
          </a:prstGeom>
          <a:noFill/>
        </p:spPr>
      </p:pic>
      <p:pic>
        <p:nvPicPr>
          <p:cNvPr id="5" name="Picture 2" descr="C:\Users\Mercè\Desktop\2014-04-15 08.11.05.jpg"/>
          <p:cNvPicPr>
            <a:picLocks noChangeAspect="1" noChangeArrowheads="1"/>
          </p:cNvPicPr>
          <p:nvPr/>
        </p:nvPicPr>
        <p:blipFill>
          <a:blip r:embed="rId3" cstate="print"/>
          <a:srcRect l="37990" t="31793" r="35201" b="27355"/>
          <a:stretch>
            <a:fillRect/>
          </a:stretch>
        </p:blipFill>
        <p:spPr bwMode="auto">
          <a:xfrm rot="1121628">
            <a:off x="7786875" y="1439142"/>
            <a:ext cx="756084" cy="8640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260648"/>
            <a:ext cx="4464496" cy="3416320"/>
          </a:xfrm>
          <a:prstGeom prst="rect">
            <a:avLst/>
          </a:prstGeom>
          <a:noFill/>
          <a:ln w="19050">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La participación en este encuentro ha representado para mí un acercamiento e interacción entre la comunidad de religiosas MIC y el grupo de laicos formado por maestros y educadores. Las distintas dinámicas realizadas me han permitido reflexionar, a través de una profunda introspección, acerca de mi vocación y misión como ser humano. He de reconocer que ha resultado un permanente enriquecimiento e intercambio de experiencias gracias a la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intergeneracionalidad</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y cultura de cada uno/a de los/las participantes. Todo ello me lleva a la conclusión de que aunque por muy distinta que pueda ser nuestra vocación, religiosas y laicos compartimos un proyecto común que nos acerca e incumbe. Por último, quiero agradecer a los capacitadores su buen hacer y cordialidad demostrada en estos días así como a la congregación por invitarme a esta formación.</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Josep M. Porté, maestro de música del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Col·legi</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Mare de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Déu</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del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Socós</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de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Agramunt</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(Catalunya).</a:t>
            </a:r>
            <a:endParaRPr kumimoji="0" lang="es-ES_tradnl"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2843808" y="3944597"/>
            <a:ext cx="5904656" cy="2469907"/>
          </a:xfrm>
          <a:prstGeom prst="rect">
            <a:avLst/>
          </a:prstGeom>
          <a:noFill/>
          <a:ln w="19050">
            <a:solidFill>
              <a:schemeClr val="accent3">
                <a:lumMod val="5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¡Han sido unos días fantásticos de formación y convivencia entre laicos y religiosas MIC! Hemos compartido momentos muy intensos con personas que tenemos orígenes y vocaciones muy diferentes, y hemos descubierto que tenemos en común muchas más cosas de las que en un principio habíamos imaginado. Hemos ido recogiendo la originalidad de cada uno que, entrelazadas la una con la otra, configuran el Sueño de Dios. Todos formamos parte de este tejido, todos somos agua del mismo río… y como pudimos comprobar después de ver la exhibición de los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castellers</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en la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Plaça</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Major</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de Vic, juntos podemos formar parte de la misma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pinya</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y construir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castells</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en un mismo proyecto. Así que hagamos como dice la canción de Alberto Cortés: “Está la puerta abierta, juntemos nuestros sueños.”</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Besos y abrazos (que de esto hemos ido sobrados estos días) y QUE TINGUEM SORT!</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Miquel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Berruezo</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profesor del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Col·legi</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Immaculada</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Concepció</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de Barcelona (Catalunya).</a:t>
            </a:r>
            <a:endParaRPr kumimoji="0" lang="es-ES_tradnl"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C:\Users\Mercè\Desktop\1vicabri2014026.jpg"/>
          <p:cNvPicPr>
            <a:picLocks noChangeAspect="1" noChangeArrowheads="1"/>
          </p:cNvPicPr>
          <p:nvPr/>
        </p:nvPicPr>
        <p:blipFill>
          <a:blip r:embed="rId2" cstate="print"/>
          <a:srcRect/>
          <a:stretch>
            <a:fillRect/>
          </a:stretch>
        </p:blipFill>
        <p:spPr bwMode="auto">
          <a:xfrm>
            <a:off x="683568" y="3861048"/>
            <a:ext cx="1944216" cy="2592874"/>
          </a:xfrm>
          <a:prstGeom prst="rect">
            <a:avLst/>
          </a:prstGeom>
          <a:noFill/>
        </p:spPr>
      </p:pic>
      <p:pic>
        <p:nvPicPr>
          <p:cNvPr id="1028" name="Picture 4" descr="C:\Users\Mercè\Desktop\1vicabri2014050.jpg"/>
          <p:cNvPicPr>
            <a:picLocks noChangeAspect="1" noChangeArrowheads="1"/>
          </p:cNvPicPr>
          <p:nvPr/>
        </p:nvPicPr>
        <p:blipFill>
          <a:blip r:embed="rId3" cstate="print"/>
          <a:srcRect/>
          <a:stretch>
            <a:fillRect/>
          </a:stretch>
        </p:blipFill>
        <p:spPr bwMode="auto">
          <a:xfrm>
            <a:off x="6516216" y="242591"/>
            <a:ext cx="2041003" cy="1531271"/>
          </a:xfrm>
          <a:prstGeom prst="rect">
            <a:avLst/>
          </a:prstGeom>
          <a:noFill/>
        </p:spPr>
      </p:pic>
      <p:pic>
        <p:nvPicPr>
          <p:cNvPr id="1029" name="Picture 5" descr="C:\Users\Mercè\Desktop\1vicabri2014033.jpg"/>
          <p:cNvPicPr>
            <a:picLocks noChangeAspect="1" noChangeArrowheads="1"/>
          </p:cNvPicPr>
          <p:nvPr/>
        </p:nvPicPr>
        <p:blipFill>
          <a:blip r:embed="rId4" cstate="print"/>
          <a:srcRect/>
          <a:stretch>
            <a:fillRect/>
          </a:stretch>
        </p:blipFill>
        <p:spPr bwMode="auto">
          <a:xfrm>
            <a:off x="4932040" y="1412776"/>
            <a:ext cx="2160240" cy="1620730"/>
          </a:xfrm>
          <a:prstGeom prst="rect">
            <a:avLst/>
          </a:prstGeom>
          <a:noFill/>
        </p:spPr>
      </p:pic>
      <p:pic>
        <p:nvPicPr>
          <p:cNvPr id="1030" name="Picture 6" descr="C:\Users\Mercè\Desktop\1vicabri2014032.jpg"/>
          <p:cNvPicPr>
            <a:picLocks noChangeAspect="1" noChangeArrowheads="1"/>
          </p:cNvPicPr>
          <p:nvPr/>
        </p:nvPicPr>
        <p:blipFill>
          <a:blip r:embed="rId5" cstate="print"/>
          <a:srcRect/>
          <a:stretch>
            <a:fillRect/>
          </a:stretch>
        </p:blipFill>
        <p:spPr bwMode="auto">
          <a:xfrm>
            <a:off x="6372200" y="2204864"/>
            <a:ext cx="2232248" cy="167475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ercè\Desktop\FOTOS VÀRIES\Abril 2014 Fotos Vic taller en clave vocacional\2014-04-12 11.06.40.jpg"/>
          <p:cNvPicPr>
            <a:picLocks noChangeAspect="1" noChangeArrowheads="1"/>
          </p:cNvPicPr>
          <p:nvPr/>
        </p:nvPicPr>
        <p:blipFill>
          <a:blip r:embed="rId2" cstate="print"/>
          <a:srcRect l="2591" t="12089" r="4150"/>
          <a:stretch>
            <a:fillRect/>
          </a:stretch>
        </p:blipFill>
        <p:spPr bwMode="auto">
          <a:xfrm>
            <a:off x="4355976" y="3429000"/>
            <a:ext cx="2953697" cy="2088232"/>
          </a:xfrm>
          <a:prstGeom prst="rect">
            <a:avLst/>
          </a:prstGeom>
          <a:noFill/>
        </p:spPr>
      </p:pic>
      <p:sp>
        <p:nvSpPr>
          <p:cNvPr id="1025" name="Rectangle 1"/>
          <p:cNvSpPr>
            <a:spLocks noChangeArrowheads="1"/>
          </p:cNvSpPr>
          <p:nvPr/>
        </p:nvSpPr>
        <p:spPr bwMode="auto">
          <a:xfrm>
            <a:off x="539552" y="836712"/>
            <a:ext cx="3600400" cy="5216813"/>
          </a:xfrm>
          <a:prstGeom prst="rect">
            <a:avLst/>
          </a:prstGeom>
          <a:noFill/>
          <a:ln w="19050">
            <a:solidFill>
              <a:schemeClr val="accent6">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Explicar la experiencia en Vic es complejo porque es difícil encontrar palabras adecuadas para expresar las emociones vividas durante estos días. Las dos primeras jornadas fueron intensas, tuvimos que remontarnos a nuestra niñez y juventud para poderla compartir, y aquello que podía parecer inaudito se convirtió en un gozo. Tuve la suerte de sentir que se mezclaban  palabras, miradas, complicidades, y todos los encuentros acababan con un abrazo.</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Conforme los días avanzaban disfrutaba más de las relaciones humanas que se establecían, y cuando me surgían preguntas, como por arte de magia alguien decía las palabras justas y encontraba la respuesta.</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Han sido días de trabajo duro pero muy bien dinamizado por los formadores. Días de encuentros, diálogos sinceros y amables, agradecimientos …</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He aprendido el valor de las palabras “GOZAR”, “BONITO”  y que mostrar  la sencillez de cada uno te hace sentir “BIEN”.</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lang="es-ES_tradnl" sz="1200" dirty="0" smtClean="0">
                <a:latin typeface="Trebuchet MS" pitchFamily="34" charset="0"/>
                <a:ea typeface="Times New Roman" pitchFamily="18" charset="0"/>
                <a:cs typeface="Times New Roman" pitchFamily="18" charset="0"/>
              </a:rPr>
              <a:t>Y</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como nadie sale indiferente de un encuentro humano, solo me queda decir: “UN FUERTE ABRAZO A TODAS Y TODOS”</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Teresa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Giol</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maestra Colegio M. Alfonsa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Cavin</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Ciudad Meridiana (Catalunya).</a:t>
            </a:r>
            <a:endParaRPr kumimoji="0" lang="es-ES_tradnl"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Mercè\Desktop\cursovicabri2014059.jpg"/>
          <p:cNvPicPr>
            <a:picLocks noChangeAspect="1" noChangeArrowheads="1"/>
          </p:cNvPicPr>
          <p:nvPr/>
        </p:nvPicPr>
        <p:blipFill>
          <a:blip r:embed="rId3" cstate="print"/>
          <a:srcRect l="3410" t="9091"/>
          <a:stretch>
            <a:fillRect/>
          </a:stretch>
        </p:blipFill>
        <p:spPr bwMode="auto">
          <a:xfrm>
            <a:off x="4499992" y="260648"/>
            <a:ext cx="4282972" cy="3024336"/>
          </a:xfrm>
          <a:prstGeom prst="rect">
            <a:avLst/>
          </a:prstGeom>
          <a:noFill/>
        </p:spPr>
      </p:pic>
      <p:pic>
        <p:nvPicPr>
          <p:cNvPr id="1027" name="Picture 3" descr="C:\Users\Mercè\Desktop\1vicabri2014044.jpg"/>
          <p:cNvPicPr>
            <a:picLocks noChangeAspect="1" noChangeArrowheads="1"/>
          </p:cNvPicPr>
          <p:nvPr/>
        </p:nvPicPr>
        <p:blipFill>
          <a:blip r:embed="rId4" cstate="print"/>
          <a:srcRect t="5967"/>
          <a:stretch>
            <a:fillRect/>
          </a:stretch>
        </p:blipFill>
        <p:spPr bwMode="auto">
          <a:xfrm>
            <a:off x="6228184" y="4703936"/>
            <a:ext cx="2736820" cy="193079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899592" y="179857"/>
            <a:ext cx="7704856" cy="3393237"/>
          </a:xfrm>
          <a:prstGeom prst="rect">
            <a:avLst/>
          </a:prstGeom>
          <a:noFill/>
          <a:ln w="19050">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“Un hombre del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pueblo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Neguá</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en la costa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Colombia</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pudo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subir</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al alto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cielo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a:t>
            </a:r>
            <a:b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b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A la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vuelta</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contó</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Dijo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que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había</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contemplado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desde</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allá</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arriba, la vida humana. Y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dijo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que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somos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un mar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fueguitos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a:t>
            </a:r>
            <a:b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b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—El mundo es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eso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reveló</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Un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montón</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gente</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un mar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fueguitos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Cada persona brilla con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luz</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propia</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entre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todas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las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demás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a:t>
            </a:r>
            <a:b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b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No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hay</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dos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iguales.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Hay</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grandes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y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chicos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y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todos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los colores.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Hay</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gente</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sereno, que ni se entera del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viento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y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gente</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loco, que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llena</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el aire de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chispas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Algunos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fuegos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bobos, no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alumbran</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ni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queman</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pero</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otros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arden</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la vida con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tantas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ganas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que no se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puede</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mirarlos</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sin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parpadear</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y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quien</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se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acerca</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se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enciende</a:t>
            </a: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a:t>
            </a:r>
            <a:b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br>
            <a:r>
              <a:rPr kumimoji="0" lang="ca-ES" sz="120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Eduardo </a:t>
            </a:r>
            <a:r>
              <a:rPr kumimoji="0" lang="ca-ES" sz="120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Galeano</a:t>
            </a:r>
            <a:endParaRPr kumimoji="0" lang="es-ES"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ca-ES" sz="1200" b="0"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
            </a:r>
            <a:br>
              <a:rPr kumimoji="0" lang="ca-ES" sz="1200" b="0"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br>
            <a:r>
              <a:rPr kumimoji="0" lang="es-ES" sz="1200" b="0" i="0" u="none" strike="noStrike" cap="none" normalizeH="0" baseline="0" dirty="0" smtClean="0">
                <a:ln>
                  <a:noFill/>
                </a:ln>
                <a:solidFill>
                  <a:schemeClr val="tx1"/>
                </a:solidFill>
                <a:effectLst/>
                <a:latin typeface="Trebuchet MS" pitchFamily="34" charset="0"/>
                <a:ea typeface="Calibri" pitchFamily="34" charset="0"/>
                <a:cs typeface="Arial" pitchFamily="34" charset="0"/>
              </a:rPr>
              <a:t>La experiencia de vivir todos esos "fueguitos", experiencias personales y colectivas que han hecho que cada uno de nosotros/as hayamos rebuscado en lo mas íntimo de nosotros/as mismos/as, "fueguitos" que nos han encendido, que nos han puesto boca abajo y nos han alentado a buscar lo que somos, a ser lo encontrado, a plantearnos ser un fuego que arda con toda su fuerza. Redescubrir los abrazos, sintiendo el acogimiento y el calor de una comunidad abierta al mundo. Gracias.</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ca-ES" sz="105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Núria Mestre Borràs, professional del projecte </a:t>
            </a:r>
            <a:r>
              <a:rPr kumimoji="0" lang="ca-ES" sz="1050" b="0" i="1" u="none" strike="noStrike" cap="none" normalizeH="0" baseline="0" dirty="0" err="1" smtClean="0">
                <a:ln>
                  <a:noFill/>
                </a:ln>
                <a:solidFill>
                  <a:schemeClr val="tx1"/>
                </a:solidFill>
                <a:effectLst/>
                <a:latin typeface="Trebuchet MS" pitchFamily="34" charset="0"/>
                <a:ea typeface="Calibri" pitchFamily="34" charset="0"/>
                <a:cs typeface="Arial" pitchFamily="34" charset="0"/>
              </a:rPr>
              <a:t>Saó-Prat</a:t>
            </a:r>
            <a:r>
              <a:rPr kumimoji="0" lang="ca-ES" sz="1050" b="0" i="1" u="none" strike="noStrike" cap="none" normalizeH="0" baseline="0" dirty="0" smtClean="0">
                <a:ln>
                  <a:noFill/>
                </a:ln>
                <a:solidFill>
                  <a:schemeClr val="tx1"/>
                </a:solidFill>
                <a:effectLst/>
                <a:latin typeface="Trebuchet MS" pitchFamily="34" charset="0"/>
                <a:ea typeface="Calibri" pitchFamily="34" charset="0"/>
                <a:cs typeface="Arial" pitchFamily="34" charset="0"/>
              </a:rPr>
              <a:t> de El Prat de Llobregat (Catalunya)</a:t>
            </a:r>
            <a:endParaRPr kumimoji="0" lang="ca-ES" sz="105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6386" name="Picture 2" descr="C:\Users\Mercè\Desktop\cursovicabri2014054.jpg"/>
          <p:cNvPicPr>
            <a:picLocks noChangeAspect="1" noChangeArrowheads="1"/>
          </p:cNvPicPr>
          <p:nvPr/>
        </p:nvPicPr>
        <p:blipFill>
          <a:blip r:embed="rId2" cstate="print"/>
          <a:srcRect/>
          <a:stretch>
            <a:fillRect/>
          </a:stretch>
        </p:blipFill>
        <p:spPr bwMode="auto">
          <a:xfrm>
            <a:off x="2699792" y="3717032"/>
            <a:ext cx="3911328" cy="2934491"/>
          </a:xfrm>
          <a:prstGeom prst="rect">
            <a:avLst/>
          </a:prstGeom>
          <a:noFill/>
        </p:spPr>
      </p:pic>
      <p:pic>
        <p:nvPicPr>
          <p:cNvPr id="2050" name="Picture 2" descr="C:\Users\Mercè\Desktop\1vicabri2014017.jpg"/>
          <p:cNvPicPr>
            <a:picLocks noChangeAspect="1" noChangeArrowheads="1"/>
          </p:cNvPicPr>
          <p:nvPr/>
        </p:nvPicPr>
        <p:blipFill>
          <a:blip r:embed="rId3" cstate="print"/>
          <a:srcRect l="22513" t="20408" r="18689"/>
          <a:stretch>
            <a:fillRect/>
          </a:stretch>
        </p:blipFill>
        <p:spPr bwMode="auto">
          <a:xfrm>
            <a:off x="6156176" y="3861048"/>
            <a:ext cx="2088232" cy="2120753"/>
          </a:xfrm>
          <a:prstGeom prst="rect">
            <a:avLst/>
          </a:prstGeom>
          <a:noFill/>
        </p:spPr>
      </p:pic>
      <p:pic>
        <p:nvPicPr>
          <p:cNvPr id="2" name="Picture 2" descr="C:\Users\Mercè\Desktop\DSCN0416.JPG"/>
          <p:cNvPicPr>
            <a:picLocks noChangeAspect="1" noChangeArrowheads="1"/>
          </p:cNvPicPr>
          <p:nvPr/>
        </p:nvPicPr>
        <p:blipFill>
          <a:blip r:embed="rId4" cstate="print"/>
          <a:srcRect l="34100" b="9077"/>
          <a:stretch>
            <a:fillRect/>
          </a:stretch>
        </p:blipFill>
        <p:spPr bwMode="auto">
          <a:xfrm>
            <a:off x="683568" y="4221088"/>
            <a:ext cx="2160240" cy="223561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827584" y="251865"/>
            <a:ext cx="7488832" cy="3393237"/>
          </a:xfrm>
          <a:prstGeom prst="rect">
            <a:avLst/>
          </a:prstGeom>
          <a:noFill/>
          <a:ln w="19050">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Estos días de formación en Vic han sido para mí una experiencia de VIDA.</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Las sensaciones han sido diversas y positivas. Realidades muy distintas, vivencias personales profundas, han hecho del curso un lugar de encuentro, formación y revisión en general del proceso personal y de VIDA de cada uno de nosotros.</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Valoro mucho la aportación personal, abierta y sincera, de todos y cada una de las personas del grupo.</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La comunicación, cada vez más fluida, nos ha proporcionado momentos especiales de sinceridad y reflexión.</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Agradecer a los formadores, Sabina y Diego, que nos han ayudado a desarrollar la “originalidad” y “vocación humana” en cada uno de nosotros. </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A todas las personas del grupo, que con su actitud abierta y atenta, han hecho de la estancia en Vic, un regalo que estará siempre presente en nuestro camino.</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Gracias también a las MIC por su acogida, por su diversidad, por sus palabras y silencios, por su ánimo y generosidad.</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Me llevo en mi mochila nuevas ilusiones, nuevas sensaciones, nuevas convicciones.   </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Recuerdos de VIDA, de gente distinta, de lugares diferentes, de vivencias únicas.</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Como dice la canción…” un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poc</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de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sort</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i que la VIDA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ens</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doni</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un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camí</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ben </a:t>
            </a:r>
            <a:r>
              <a:rPr kumimoji="0" lang="es-ES_tradnl" sz="1200" b="0" i="0"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llarg</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a:t>
            </a: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Juanjo Porres, profesor del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Col·legi</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Immaculada</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Concepció</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de Barcelona (Catalunya).</a:t>
            </a:r>
            <a:endParaRPr kumimoji="0" lang="es-ES_tradnl"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Mercè\Desktop\1vicabri2014041.jpg"/>
          <p:cNvPicPr>
            <a:picLocks noChangeAspect="1" noChangeArrowheads="1"/>
          </p:cNvPicPr>
          <p:nvPr/>
        </p:nvPicPr>
        <p:blipFill>
          <a:blip r:embed="rId2" cstate="print"/>
          <a:srcRect/>
          <a:stretch>
            <a:fillRect/>
          </a:stretch>
        </p:blipFill>
        <p:spPr bwMode="auto">
          <a:xfrm>
            <a:off x="1043608" y="4005064"/>
            <a:ext cx="3240360" cy="2431095"/>
          </a:xfrm>
          <a:prstGeom prst="rect">
            <a:avLst/>
          </a:prstGeom>
          <a:noFill/>
        </p:spPr>
      </p:pic>
      <p:pic>
        <p:nvPicPr>
          <p:cNvPr id="1027" name="Picture 3" descr="C:\Users\Mercè\Desktop\1vicabri2014053.jpg"/>
          <p:cNvPicPr>
            <a:picLocks noChangeAspect="1" noChangeArrowheads="1"/>
          </p:cNvPicPr>
          <p:nvPr/>
        </p:nvPicPr>
        <p:blipFill>
          <a:blip r:embed="rId3" cstate="print"/>
          <a:srcRect/>
          <a:stretch>
            <a:fillRect/>
          </a:stretch>
        </p:blipFill>
        <p:spPr bwMode="auto">
          <a:xfrm>
            <a:off x="4860032" y="4005064"/>
            <a:ext cx="3263256" cy="244827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95936" y="548680"/>
            <a:ext cx="4572000" cy="5678478"/>
          </a:xfrm>
          <a:prstGeom prst="rect">
            <a:avLst/>
          </a:prstGeom>
          <a:ln w="19050">
            <a:solidFill>
              <a:schemeClr val="tx2">
                <a:lumMod val="75000"/>
              </a:schemeClr>
            </a:solidFill>
          </a:ln>
        </p:spPr>
        <p:txBody>
          <a:bodyPr>
            <a:spAutoFit/>
          </a:bodyPr>
          <a:lstStyle/>
          <a:p>
            <a:pPr lvl="0" algn="justLow" fontAlgn="base">
              <a:spcBef>
                <a:spcPct val="0"/>
              </a:spcBef>
              <a:spcAft>
                <a:spcPct val="0"/>
              </a:spcAft>
            </a:pPr>
            <a:r>
              <a:rPr lang="es-ES_tradnl" sz="1200" dirty="0" smtClean="0">
                <a:latin typeface="Trebuchet MS" pitchFamily="34" charset="0"/>
                <a:ea typeface="Times New Roman" pitchFamily="18" charset="0"/>
                <a:cs typeface="Times New Roman" pitchFamily="18" charset="0"/>
              </a:rPr>
              <a:t>En</a:t>
            </a:r>
            <a:r>
              <a:rPr lang="es-ES_tradnl" dirty="0" smtClean="0">
                <a:latin typeface="Trebuchet MS" pitchFamily="34" charset="0"/>
                <a:ea typeface="Times New Roman" pitchFamily="18" charset="0"/>
                <a:cs typeface="Times New Roman" pitchFamily="18" charset="0"/>
              </a:rPr>
              <a:t> </a:t>
            </a:r>
            <a:r>
              <a:rPr lang="es-ES_tradnl" sz="1200" dirty="0" smtClean="0">
                <a:latin typeface="Trebuchet MS" pitchFamily="34" charset="0"/>
                <a:ea typeface="Times New Roman" pitchFamily="18" charset="0"/>
                <a:cs typeface="Times New Roman" pitchFamily="18" charset="0"/>
              </a:rPr>
              <a:t>esta ocasión se me pide que hable un poco de cuál ha sido mi experiencia. Uf!  Encontrar las palabras, los adjetivos, construir las oraciones… ¡Qué tarea más difícil hacerlo en unas cuantas líneas! Pienso que todavía no puedo, no soy consciente de lo que he vivido, de lo que ha cambiado en mí durante estos días. Como muy bien me habían dicho: ”hay que vivirlo, no se puede contar”.</a:t>
            </a:r>
            <a:endParaRPr lang="es-ES" sz="1200" dirty="0" smtClean="0">
              <a:latin typeface="Arial" pitchFamily="34" charset="0"/>
              <a:cs typeface="Arial" pitchFamily="34" charset="0"/>
            </a:endParaRPr>
          </a:p>
          <a:p>
            <a:pPr lvl="0" algn="justLow" eaLnBrk="0" fontAlgn="base" hangingPunct="0">
              <a:spcBef>
                <a:spcPct val="0"/>
              </a:spcBef>
              <a:spcAft>
                <a:spcPct val="0"/>
              </a:spcAft>
            </a:pPr>
            <a:r>
              <a:rPr lang="es-ES_tradnl" sz="1200" dirty="0" smtClean="0">
                <a:latin typeface="Trebuchet MS" pitchFamily="34" charset="0"/>
                <a:ea typeface="Times New Roman" pitchFamily="18" charset="0"/>
                <a:cs typeface="Times New Roman" pitchFamily="18" charset="0"/>
              </a:rPr>
              <a:t>En mi intento por realizar la tarea que se me ha propuesto, podría contar que he redescubierto a las MIC, que he vivido y sentido su pasión, sus ganas de hacer, de seguir caminando; he tenido el placer de escuchar sus experiencias, sus vivencias, sus sueños; he sentido su bondad, su paz, sus ganas de compartir sin esperar nada a cambio. </a:t>
            </a:r>
            <a:endParaRPr lang="es-ES" sz="1200" dirty="0" smtClean="0">
              <a:latin typeface="Arial" pitchFamily="34" charset="0"/>
              <a:cs typeface="Arial" pitchFamily="34" charset="0"/>
            </a:endParaRPr>
          </a:p>
          <a:p>
            <a:pPr lvl="0" algn="justLow" eaLnBrk="0" fontAlgn="base" hangingPunct="0">
              <a:spcBef>
                <a:spcPct val="0"/>
              </a:spcBef>
              <a:spcAft>
                <a:spcPct val="0"/>
              </a:spcAft>
            </a:pPr>
            <a:r>
              <a:rPr lang="es-ES_tradnl" sz="1200" dirty="0" smtClean="0">
                <a:latin typeface="Trebuchet MS" pitchFamily="34" charset="0"/>
                <a:ea typeface="Times New Roman" pitchFamily="18" charset="0"/>
                <a:cs typeface="Times New Roman" pitchFamily="18" charset="0"/>
              </a:rPr>
              <a:t>No puedo olvidarme de los compañeros laicos con los que he compartido esta búsqueda de nuestra “vocación” o “soplo de originalidad”, con los que empezamos un poco desconcertados no sabiendo que nos esperaba y una vez llegado el final, nos damos cuenta que no es el fin, sino el principio de algo especial.</a:t>
            </a:r>
            <a:endParaRPr lang="es-ES" sz="1200" dirty="0" smtClean="0">
              <a:latin typeface="Arial" pitchFamily="34" charset="0"/>
              <a:cs typeface="Arial" pitchFamily="34" charset="0"/>
            </a:endParaRPr>
          </a:p>
          <a:p>
            <a:pPr lvl="0" algn="justLow" eaLnBrk="0" fontAlgn="base" hangingPunct="0">
              <a:spcBef>
                <a:spcPct val="0"/>
              </a:spcBef>
              <a:spcAft>
                <a:spcPct val="0"/>
              </a:spcAft>
            </a:pPr>
            <a:r>
              <a:rPr lang="es-ES_tradnl" sz="1200" dirty="0" smtClean="0">
                <a:latin typeface="Trebuchet MS" pitchFamily="34" charset="0"/>
                <a:ea typeface="Times New Roman" pitchFamily="18" charset="0"/>
                <a:cs typeface="Times New Roman" pitchFamily="18" charset="0"/>
              </a:rPr>
              <a:t>Y agradecer a Sabina y Diego su magnífico acompañamiento en nuestra búsqueda. Creo que con las siguientes palabras dichas por  nuestros capacitadores (maestros) del curso se resume mi experiencia: “Estemos o no de acuerdo, nadie saldrá igual de este encuentro”</a:t>
            </a:r>
            <a:endParaRPr lang="es-ES" sz="1200" dirty="0" smtClean="0">
              <a:latin typeface="Arial" pitchFamily="34" charset="0"/>
              <a:cs typeface="Arial" pitchFamily="34" charset="0"/>
            </a:endParaRPr>
          </a:p>
          <a:p>
            <a:pPr lvl="0" algn="justLow" eaLnBrk="0" fontAlgn="base" hangingPunct="0">
              <a:spcBef>
                <a:spcPct val="0"/>
              </a:spcBef>
              <a:spcAft>
                <a:spcPct val="0"/>
              </a:spcAft>
            </a:pPr>
            <a:r>
              <a:rPr lang="es-ES_tradnl" sz="1200" dirty="0" smtClean="0">
                <a:latin typeface="Trebuchet MS" pitchFamily="34" charset="0"/>
                <a:ea typeface="Times New Roman" pitchFamily="18" charset="0"/>
                <a:cs typeface="Times New Roman" pitchFamily="18" charset="0"/>
              </a:rPr>
              <a:t>Agradezco la oportunidad que se me ha dado y me llevo muy dentro de mi esos abrazos, esas miradas, ese golpecito en la espalda, esa palabra, … todo. GRACIAS!</a:t>
            </a:r>
          </a:p>
          <a:p>
            <a:pPr lvl="0" algn="justLow" eaLnBrk="0" fontAlgn="base" hangingPunct="0">
              <a:spcBef>
                <a:spcPct val="0"/>
              </a:spcBef>
              <a:spcAft>
                <a:spcPct val="0"/>
              </a:spcAft>
            </a:pPr>
            <a:endParaRPr lang="es-ES" sz="1200" dirty="0" smtClean="0">
              <a:latin typeface="Arial" pitchFamily="34" charset="0"/>
              <a:cs typeface="Arial" pitchFamily="34" charset="0"/>
            </a:endParaRPr>
          </a:p>
          <a:p>
            <a:pPr lvl="0" algn="r" eaLnBrk="0" fontAlgn="base" hangingPunct="0">
              <a:spcBef>
                <a:spcPct val="0"/>
              </a:spcBef>
              <a:spcAft>
                <a:spcPct val="0"/>
              </a:spcAft>
            </a:pPr>
            <a:r>
              <a:rPr lang="es-ES_tradnl" sz="1050" i="1" dirty="0" smtClean="0">
                <a:latin typeface="Trebuchet MS" pitchFamily="34" charset="0"/>
                <a:ea typeface="Times New Roman" pitchFamily="18" charset="0"/>
                <a:cs typeface="Times New Roman" pitchFamily="18" charset="0"/>
              </a:rPr>
              <a:t>Sandra </a:t>
            </a:r>
            <a:r>
              <a:rPr lang="es-ES_tradnl" sz="1050" i="1" dirty="0" err="1" smtClean="0">
                <a:latin typeface="Trebuchet MS" pitchFamily="34" charset="0"/>
                <a:ea typeface="Times New Roman" pitchFamily="18" charset="0"/>
                <a:cs typeface="Times New Roman" pitchFamily="18" charset="0"/>
              </a:rPr>
              <a:t>Torrecasana</a:t>
            </a:r>
            <a:r>
              <a:rPr lang="es-ES_tradnl" sz="1050" i="1" dirty="0" smtClean="0">
                <a:latin typeface="Trebuchet MS" pitchFamily="34" charset="0"/>
                <a:ea typeface="Times New Roman" pitchFamily="18" charset="0"/>
                <a:cs typeface="Times New Roman" pitchFamily="18" charset="0"/>
              </a:rPr>
              <a:t>, maestra del </a:t>
            </a:r>
            <a:r>
              <a:rPr lang="es-ES_tradnl" sz="1050" i="1" dirty="0" err="1" smtClean="0">
                <a:latin typeface="Trebuchet MS" pitchFamily="34" charset="0"/>
                <a:ea typeface="Times New Roman" pitchFamily="18" charset="0"/>
                <a:cs typeface="Times New Roman" pitchFamily="18" charset="0"/>
              </a:rPr>
              <a:t>Col·legi</a:t>
            </a:r>
            <a:r>
              <a:rPr lang="es-ES_tradnl" sz="1050" i="1" dirty="0" smtClean="0">
                <a:latin typeface="Trebuchet MS" pitchFamily="34" charset="0"/>
                <a:ea typeface="Times New Roman" pitchFamily="18" charset="0"/>
                <a:cs typeface="Times New Roman" pitchFamily="18" charset="0"/>
              </a:rPr>
              <a:t> Mare de </a:t>
            </a:r>
            <a:r>
              <a:rPr lang="es-ES_tradnl" sz="1050" i="1" dirty="0" err="1" smtClean="0">
                <a:latin typeface="Trebuchet MS" pitchFamily="34" charset="0"/>
                <a:ea typeface="Times New Roman" pitchFamily="18" charset="0"/>
                <a:cs typeface="Times New Roman" pitchFamily="18" charset="0"/>
              </a:rPr>
              <a:t>Déu</a:t>
            </a:r>
            <a:r>
              <a:rPr lang="es-ES_tradnl" sz="1050" i="1" dirty="0" smtClean="0">
                <a:latin typeface="Trebuchet MS" pitchFamily="34" charset="0"/>
                <a:ea typeface="Times New Roman" pitchFamily="18" charset="0"/>
                <a:cs typeface="Times New Roman" pitchFamily="18" charset="0"/>
              </a:rPr>
              <a:t> del </a:t>
            </a:r>
            <a:r>
              <a:rPr lang="es-ES_tradnl" sz="1050" i="1" dirty="0" err="1" smtClean="0">
                <a:latin typeface="Trebuchet MS" pitchFamily="34" charset="0"/>
                <a:ea typeface="Times New Roman" pitchFamily="18" charset="0"/>
                <a:cs typeface="Times New Roman" pitchFamily="18" charset="0"/>
              </a:rPr>
              <a:t>Socós</a:t>
            </a:r>
            <a:r>
              <a:rPr lang="es-ES_tradnl" sz="1050" i="1" dirty="0" smtClean="0">
                <a:latin typeface="Trebuchet MS" pitchFamily="34" charset="0"/>
                <a:ea typeface="Times New Roman" pitchFamily="18" charset="0"/>
                <a:cs typeface="Times New Roman" pitchFamily="18" charset="0"/>
              </a:rPr>
              <a:t> de </a:t>
            </a:r>
            <a:r>
              <a:rPr lang="es-ES_tradnl" sz="1050" i="1" dirty="0" err="1" smtClean="0">
                <a:latin typeface="Trebuchet MS" pitchFamily="34" charset="0"/>
                <a:ea typeface="Times New Roman" pitchFamily="18" charset="0"/>
                <a:cs typeface="Times New Roman" pitchFamily="18" charset="0"/>
              </a:rPr>
              <a:t>Agramunt</a:t>
            </a:r>
            <a:r>
              <a:rPr lang="es-ES_tradnl" sz="1050" i="1" dirty="0" smtClean="0">
                <a:latin typeface="Trebuchet MS" pitchFamily="34" charset="0"/>
                <a:ea typeface="Times New Roman" pitchFamily="18" charset="0"/>
                <a:cs typeface="Times New Roman" pitchFamily="18" charset="0"/>
              </a:rPr>
              <a:t> (Catalunya).</a:t>
            </a:r>
            <a:endParaRPr lang="es-ES_tradnl" sz="1050" dirty="0" smtClean="0">
              <a:latin typeface="Arial" pitchFamily="34" charset="0"/>
              <a:cs typeface="Arial" pitchFamily="34" charset="0"/>
            </a:endParaRPr>
          </a:p>
        </p:txBody>
      </p:sp>
      <p:pic>
        <p:nvPicPr>
          <p:cNvPr id="18434" name="Picture 2" descr="C:\Users\Mercè\Desktop\cursovicabri2014026.jpg"/>
          <p:cNvPicPr>
            <a:picLocks noChangeAspect="1" noChangeArrowheads="1"/>
          </p:cNvPicPr>
          <p:nvPr/>
        </p:nvPicPr>
        <p:blipFill>
          <a:blip r:embed="rId2" cstate="print"/>
          <a:srcRect l="24530" r="12348"/>
          <a:stretch>
            <a:fillRect/>
          </a:stretch>
        </p:blipFill>
        <p:spPr bwMode="auto">
          <a:xfrm>
            <a:off x="395536" y="437060"/>
            <a:ext cx="3240360" cy="3423987"/>
          </a:xfrm>
          <a:prstGeom prst="rect">
            <a:avLst/>
          </a:prstGeom>
          <a:noFill/>
        </p:spPr>
      </p:pic>
      <p:pic>
        <p:nvPicPr>
          <p:cNvPr id="1026" name="Picture 2" descr="C:\Users\Mercè\Desktop\DSCN0346.JPG"/>
          <p:cNvPicPr>
            <a:picLocks noChangeAspect="1" noChangeArrowheads="1"/>
          </p:cNvPicPr>
          <p:nvPr/>
        </p:nvPicPr>
        <p:blipFill>
          <a:blip r:embed="rId3" cstate="print"/>
          <a:srcRect/>
          <a:stretch>
            <a:fillRect/>
          </a:stretch>
        </p:blipFill>
        <p:spPr bwMode="auto">
          <a:xfrm>
            <a:off x="395536" y="3861048"/>
            <a:ext cx="3244357" cy="24335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971600" y="404664"/>
            <a:ext cx="7200800" cy="2839239"/>
          </a:xfrm>
          <a:prstGeom prst="rect">
            <a:avLst/>
          </a:prstGeom>
          <a:noFill/>
          <a:ln w="19050">
            <a:solidFill>
              <a:srgbClr val="008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Renovar:</a:t>
            </a: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es-ES_tradnl" sz="120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hacer que algo recupere la fuerza o la </a:t>
            </a:r>
            <a:r>
              <a:rPr kumimoji="0" lang="es-ES_tradnl" sz="1200" b="0" i="1" u="none" strike="noStrike" cap="none" normalizeH="0" baseline="0" dirty="0" smtClean="0">
                <a:ln>
                  <a:noFill/>
                </a:ln>
                <a:effectLst/>
                <a:latin typeface="Trebuchet MS" pitchFamily="34" charset="0"/>
                <a:ea typeface="Times New Roman" pitchFamily="18" charset="0"/>
                <a:cs typeface="Times New Roman" pitchFamily="18" charset="0"/>
              </a:rPr>
              <a:t>energía</a:t>
            </a:r>
            <a:r>
              <a:rPr kumimoji="0" lang="es-ES_tradnl" sz="120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Etimológicamente, hacer como de nuevo una cosa, o volverla a su primer estado. </a:t>
            </a: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Así me ha resonado interiormente el ir avanzando durante los días que hemos estado en Vic. Se han iluminado aspectos subyacentes de mi forma de ser, actuar, en que me comprometo, con que intensidad lo hago en lo íntimo y hacia los demás, que siento… y que en el vivir y compartir diario siempre están. Ahora sé que lo que soy desde mi originalidad es creativo y toma más potencia junto con la originalidad de los demás. Vocación es una de las palabras que más se ha pronunciado durante estos días, palabra que puesta al servicio de una causa común recrea, renueva, te devuelve a la esencia de lo realmente importante para ser uno mismo. Y esa causa, que para mí es el amor hacia el otro, inspirándome en Jesús, es todavía imperfecto y necesitará seguro todavía de muchas renovaciones más. Gracias Sabina y Diego por los “mapas del tesoro” y a todas las hermanas, compañeros y compañeras de ésta causa común, por la ternura en los innombrables abrazos que me habéis dado estos días. El latir de la bellota es intenso porque se sabe cerca de la tierra fértil.</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s-E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Ramon</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Carbonell</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laico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Mic</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de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Vilanova</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i la </a:t>
            </a:r>
            <a:r>
              <a:rPr kumimoji="0" lang="es-ES_tradnl" sz="1050" b="0" i="1" u="none" strike="noStrike" cap="none" normalizeH="0" baseline="0" dirty="0" err="1" smtClean="0">
                <a:ln>
                  <a:noFill/>
                </a:ln>
                <a:solidFill>
                  <a:schemeClr val="tx1"/>
                </a:solidFill>
                <a:effectLst/>
                <a:latin typeface="Trebuchet MS" pitchFamily="34" charset="0"/>
                <a:ea typeface="Times New Roman" pitchFamily="18" charset="0"/>
                <a:cs typeface="Times New Roman" pitchFamily="18" charset="0"/>
              </a:rPr>
              <a:t>Geltrú</a:t>
            </a:r>
            <a:r>
              <a:rPr kumimoji="0" lang="es-ES_tradnl" sz="1050" b="0" i="1" u="none" strike="noStrike" cap="none" normalizeH="0" baseline="0" dirty="0" smtClean="0">
                <a:ln>
                  <a:noFill/>
                </a:ln>
                <a:solidFill>
                  <a:schemeClr val="tx1"/>
                </a:solidFill>
                <a:effectLst/>
                <a:latin typeface="Trebuchet MS" pitchFamily="34" charset="0"/>
                <a:ea typeface="Times New Roman" pitchFamily="18" charset="0"/>
                <a:cs typeface="Times New Roman" pitchFamily="18" charset="0"/>
              </a:rPr>
              <a:t> (Catalunya).</a:t>
            </a:r>
            <a:endParaRPr kumimoji="0" lang="es-ES_tradnl" sz="105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Users\Mercè\Desktop\1vicabri2014027.jpg"/>
          <p:cNvPicPr>
            <a:picLocks noChangeAspect="1" noChangeArrowheads="1"/>
          </p:cNvPicPr>
          <p:nvPr/>
        </p:nvPicPr>
        <p:blipFill>
          <a:blip r:embed="rId2" cstate="print"/>
          <a:srcRect/>
          <a:stretch>
            <a:fillRect/>
          </a:stretch>
        </p:blipFill>
        <p:spPr bwMode="auto">
          <a:xfrm>
            <a:off x="4860032" y="3429000"/>
            <a:ext cx="3888850" cy="2917628"/>
          </a:xfrm>
          <a:prstGeom prst="rect">
            <a:avLst/>
          </a:prstGeom>
          <a:noFill/>
        </p:spPr>
      </p:pic>
      <p:pic>
        <p:nvPicPr>
          <p:cNvPr id="2051" name="Picture 3" descr="C:\Users\Mercè\Desktop\1vicabri2014009.jpg"/>
          <p:cNvPicPr>
            <a:picLocks noChangeAspect="1" noChangeArrowheads="1"/>
          </p:cNvPicPr>
          <p:nvPr/>
        </p:nvPicPr>
        <p:blipFill>
          <a:blip r:embed="rId3" cstate="print"/>
          <a:srcRect/>
          <a:stretch>
            <a:fillRect/>
          </a:stretch>
        </p:blipFill>
        <p:spPr bwMode="auto">
          <a:xfrm>
            <a:off x="539552" y="3429000"/>
            <a:ext cx="3121025" cy="2341563"/>
          </a:xfrm>
          <a:prstGeom prst="rect">
            <a:avLst/>
          </a:prstGeom>
          <a:noFill/>
        </p:spPr>
      </p:pic>
      <p:pic>
        <p:nvPicPr>
          <p:cNvPr id="2052" name="Picture 4" descr="C:\Users\Mercè\Desktop\cursovicabri2014008.jpg"/>
          <p:cNvPicPr>
            <a:picLocks noChangeAspect="1" noChangeArrowheads="1"/>
          </p:cNvPicPr>
          <p:nvPr/>
        </p:nvPicPr>
        <p:blipFill>
          <a:blip r:embed="rId4" cstate="print"/>
          <a:srcRect/>
          <a:stretch>
            <a:fillRect/>
          </a:stretch>
        </p:blipFill>
        <p:spPr bwMode="auto">
          <a:xfrm>
            <a:off x="2051720" y="4725144"/>
            <a:ext cx="2592288" cy="19442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1374</Words>
  <Application>Microsoft Office PowerPoint</Application>
  <PresentationFormat>Presentación en pantalla (4:3)</PresentationFormat>
  <Paragraphs>43</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TALLER EN CLAVE VOCACIONAL Vic - 10 al 15 de Abril 2014</vt:lpstr>
      <vt:lpstr>Diapositiva 2</vt:lpstr>
      <vt:lpstr>Diapositiva 3</vt:lpstr>
      <vt:lpstr>Diapositiva 4</vt:lpstr>
      <vt:lpstr>Diapositiva 5</vt:lpstr>
      <vt:lpstr>Diapositiva 6</vt:lpstr>
      <vt:lpstr>Diapositiva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EN CLAVE VOCACIONAL Vic - 10 al 15 de Abril 2014</dc:title>
  <dc:creator>Mercè</dc:creator>
  <cp:lastModifiedBy>Mercè</cp:lastModifiedBy>
  <cp:revision>23</cp:revision>
  <dcterms:created xsi:type="dcterms:W3CDTF">2014-04-27T09:50:36Z</dcterms:created>
  <dcterms:modified xsi:type="dcterms:W3CDTF">2014-04-27T18:26:13Z</dcterms:modified>
</cp:coreProperties>
</file>